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2" r:id="rId5"/>
  </p:sldMasterIdLst>
  <p:notesMasterIdLst>
    <p:notesMasterId r:id="rId37"/>
  </p:notesMasterIdLst>
  <p:handoutMasterIdLst>
    <p:handoutMasterId r:id="rId38"/>
  </p:handoutMasterIdLst>
  <p:sldIdLst>
    <p:sldId id="3925" r:id="rId6"/>
    <p:sldId id="3801" r:id="rId7"/>
    <p:sldId id="3922" r:id="rId8"/>
    <p:sldId id="3895" r:id="rId9"/>
    <p:sldId id="3896" r:id="rId10"/>
    <p:sldId id="3897" r:id="rId11"/>
    <p:sldId id="3898" r:id="rId12"/>
    <p:sldId id="3913" r:id="rId13"/>
    <p:sldId id="3900" r:id="rId14"/>
    <p:sldId id="3901" r:id="rId15"/>
    <p:sldId id="3899" r:id="rId16"/>
    <p:sldId id="3902" r:id="rId17"/>
    <p:sldId id="3903" r:id="rId18"/>
    <p:sldId id="3904" r:id="rId19"/>
    <p:sldId id="3905" r:id="rId20"/>
    <p:sldId id="3907" r:id="rId21"/>
    <p:sldId id="3906" r:id="rId22"/>
    <p:sldId id="3908" r:id="rId23"/>
    <p:sldId id="3909" r:id="rId24"/>
    <p:sldId id="3784" r:id="rId25"/>
    <p:sldId id="3914" r:id="rId26"/>
    <p:sldId id="3915" r:id="rId27"/>
    <p:sldId id="3916" r:id="rId28"/>
    <p:sldId id="3917" r:id="rId29"/>
    <p:sldId id="3918" r:id="rId30"/>
    <p:sldId id="3919" r:id="rId31"/>
    <p:sldId id="3920" r:id="rId32"/>
    <p:sldId id="3921" r:id="rId33"/>
    <p:sldId id="3923" r:id="rId34"/>
    <p:sldId id="260" r:id="rId35"/>
    <p:sldId id="3800"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700"/>
    <a:srgbClr val="474747"/>
    <a:srgbClr val="FFF1E5"/>
    <a:srgbClr val="F8A764"/>
    <a:srgbClr val="FCDBC0"/>
    <a:srgbClr val="FFDBBD"/>
    <a:srgbClr val="FFA357"/>
    <a:srgbClr val="FFAD69"/>
    <a:srgbClr val="FFBA81"/>
    <a:srgbClr val="FFB6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62" autoAdjust="0"/>
    <p:restoredTop sz="93218" autoAdjust="0"/>
  </p:normalViewPr>
  <p:slideViewPr>
    <p:cSldViewPr snapToGrid="0" snapToObjects="1">
      <p:cViewPr varScale="1">
        <p:scale>
          <a:sx n="158" d="100"/>
          <a:sy n="158" d="100"/>
        </p:scale>
        <p:origin x="282" y="1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31F6A4-0A29-3C4F-89E8-5D7ABB63B374}" type="datetimeFigureOut">
              <a:rPr lang="nl-NL" smtClean="0"/>
              <a:t>2-6-2022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259142-C1A6-9C49-AE27-C7E76C98E317}" type="slidenum">
              <a:rPr lang="nl-NL" smtClean="0"/>
              <a:t>‹nr.›</a:t>
            </a:fld>
            <a:endParaRPr lang="nl-NL"/>
          </a:p>
        </p:txBody>
      </p:sp>
    </p:spTree>
    <p:extLst>
      <p:ext uri="{BB962C8B-B14F-4D97-AF65-F5344CB8AC3E}">
        <p14:creationId xmlns:p14="http://schemas.microsoft.com/office/powerpoint/2010/main" val="2520967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F4FA1-7F65-8F48-9ABD-86EC5B2B9A34}" type="datetimeFigureOut">
              <a:rPr lang="nl-NL" smtClean="0"/>
              <a:t>2-6-2022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B1918-69F9-A046-93FA-20292439B37F}" type="slidenum">
              <a:rPr lang="nl-NL" smtClean="0"/>
              <a:t>‹nr.›</a:t>
            </a:fld>
            <a:endParaRPr lang="nl-NL"/>
          </a:p>
        </p:txBody>
      </p:sp>
    </p:spTree>
    <p:extLst>
      <p:ext uri="{BB962C8B-B14F-4D97-AF65-F5344CB8AC3E}">
        <p14:creationId xmlns:p14="http://schemas.microsoft.com/office/powerpoint/2010/main" val="12641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AA8B1918-69F9-A046-93FA-20292439B37F}" type="slidenum">
              <a:rPr lang="nl-NL" smtClean="0"/>
              <a:t>3</a:t>
            </a:fld>
            <a:endParaRPr lang="nl-NL"/>
          </a:p>
        </p:txBody>
      </p:sp>
    </p:spTree>
    <p:extLst>
      <p:ext uri="{BB962C8B-B14F-4D97-AF65-F5344CB8AC3E}">
        <p14:creationId xmlns:p14="http://schemas.microsoft.com/office/powerpoint/2010/main" val="2718356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AA8B1918-69F9-A046-93FA-20292439B37F}" type="slidenum">
              <a:rPr lang="nl-NL" smtClean="0"/>
              <a:t>20</a:t>
            </a:fld>
            <a:endParaRPr lang="nl-NL"/>
          </a:p>
        </p:txBody>
      </p:sp>
    </p:spTree>
    <p:extLst>
      <p:ext uri="{BB962C8B-B14F-4D97-AF65-F5344CB8AC3E}">
        <p14:creationId xmlns:p14="http://schemas.microsoft.com/office/powerpoint/2010/main" val="312685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AA8B1918-69F9-A046-93FA-20292439B37F}" type="slidenum">
              <a:rPr lang="nl-NL" smtClean="0"/>
              <a:t>31</a:t>
            </a:fld>
            <a:endParaRPr lang="nl-NL"/>
          </a:p>
        </p:txBody>
      </p:sp>
    </p:spTree>
    <p:extLst>
      <p:ext uri="{BB962C8B-B14F-4D97-AF65-F5344CB8AC3E}">
        <p14:creationId xmlns:p14="http://schemas.microsoft.com/office/powerpoint/2010/main" val="3534657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E48EA7-2D39-DA47-AF16-130980C7CC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98954"/>
            <a:ext cx="9144000" cy="6042454"/>
          </a:xfrm>
          <a:prstGeom prst="rect">
            <a:avLst/>
          </a:prstGeom>
        </p:spPr>
      </p:pic>
      <p:pic>
        <p:nvPicPr>
          <p:cNvPr id="3" name="Picture 2">
            <a:extLst>
              <a:ext uri="{FF2B5EF4-FFF2-40B4-BE49-F238E27FC236}">
                <a16:creationId xmlns:a16="http://schemas.microsoft.com/office/drawing/2014/main" id="{93422A49-F2C4-C74C-AFC2-5CD1E2A86E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DC51D6-AA9A-4759-B27D-4721CD1BCCCB}"/>
              </a:ext>
            </a:extLst>
          </p:cNvPr>
          <p:cNvSpPr>
            <a:spLocks noGrp="1"/>
          </p:cNvSpPr>
          <p:nvPr>
            <p:ph type="dt" sz="half" idx="10"/>
          </p:nvPr>
        </p:nvSpPr>
        <p:spPr/>
        <p:txBody>
          <a:bodyPr/>
          <a:lstStyle/>
          <a:p>
            <a:fld id="{CE158362-9D0A-4FED-A4CA-69A0F001A8DE}" type="datetimeFigureOut">
              <a:rPr lang="en-US" smtClean="0"/>
              <a:t>6/2/2022</a:t>
            </a:fld>
            <a:endParaRPr lang="en-US"/>
          </a:p>
        </p:txBody>
      </p:sp>
      <p:sp>
        <p:nvSpPr>
          <p:cNvPr id="3" name="Footer Placeholder 2">
            <a:extLst>
              <a:ext uri="{FF2B5EF4-FFF2-40B4-BE49-F238E27FC236}">
                <a16:creationId xmlns:a16="http://schemas.microsoft.com/office/drawing/2014/main" id="{F8F416A2-A365-4E3F-B0CF-9080C4DF6F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AF484-F6A3-421A-9A09-41698943F0CF}"/>
              </a:ext>
            </a:extLst>
          </p:cNvPr>
          <p:cNvSpPr>
            <a:spLocks noGrp="1"/>
          </p:cNvSpPr>
          <p:nvPr>
            <p:ph type="sldNum" sz="quarter" idx="12"/>
          </p:nvPr>
        </p:nvSpPr>
        <p:spPr/>
        <p:txBody>
          <a:bodyPr/>
          <a:lstStyle/>
          <a:p>
            <a:fld id="{0A6FCF04-E475-4507-A174-C8AA54F3D607}" type="slidenum">
              <a:rPr lang="en-US" smtClean="0"/>
              <a:t>‹nr.›</a:t>
            </a:fld>
            <a:endParaRPr lang="en-US"/>
          </a:p>
        </p:txBody>
      </p:sp>
    </p:spTree>
    <p:extLst>
      <p:ext uri="{BB962C8B-B14F-4D97-AF65-F5344CB8AC3E}">
        <p14:creationId xmlns:p14="http://schemas.microsoft.com/office/powerpoint/2010/main" val="134258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11DA-76F7-4EEA-BDE3-A108E902A09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F5EFB74-A07C-4DBC-AD45-328D0F78601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174815-03DD-4A2A-8B57-C17EB505979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8E9A509-0B1D-445E-99F9-F5553B35C8B8}"/>
              </a:ext>
            </a:extLst>
          </p:cNvPr>
          <p:cNvSpPr>
            <a:spLocks noGrp="1"/>
          </p:cNvSpPr>
          <p:nvPr>
            <p:ph type="dt" sz="half" idx="10"/>
          </p:nvPr>
        </p:nvSpPr>
        <p:spPr/>
        <p:txBody>
          <a:bodyPr/>
          <a:lstStyle/>
          <a:p>
            <a:fld id="{CE158362-9D0A-4FED-A4CA-69A0F001A8DE}" type="datetimeFigureOut">
              <a:rPr lang="en-US" smtClean="0"/>
              <a:t>6/2/2022</a:t>
            </a:fld>
            <a:endParaRPr lang="en-US"/>
          </a:p>
        </p:txBody>
      </p:sp>
      <p:sp>
        <p:nvSpPr>
          <p:cNvPr id="6" name="Footer Placeholder 5">
            <a:extLst>
              <a:ext uri="{FF2B5EF4-FFF2-40B4-BE49-F238E27FC236}">
                <a16:creationId xmlns:a16="http://schemas.microsoft.com/office/drawing/2014/main" id="{FBC507F9-8AA2-4A0E-B5A6-8BF861290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50234-48CC-4927-9EF4-48AD8B76BB7F}"/>
              </a:ext>
            </a:extLst>
          </p:cNvPr>
          <p:cNvSpPr>
            <a:spLocks noGrp="1"/>
          </p:cNvSpPr>
          <p:nvPr>
            <p:ph type="sldNum" sz="quarter" idx="12"/>
          </p:nvPr>
        </p:nvSpPr>
        <p:spPr/>
        <p:txBody>
          <a:bodyPr/>
          <a:lstStyle/>
          <a:p>
            <a:fld id="{0A6FCF04-E475-4507-A174-C8AA54F3D607}" type="slidenum">
              <a:rPr lang="en-US" smtClean="0"/>
              <a:t>‹nr.›</a:t>
            </a:fld>
            <a:endParaRPr lang="en-US"/>
          </a:p>
        </p:txBody>
      </p:sp>
    </p:spTree>
    <p:extLst>
      <p:ext uri="{BB962C8B-B14F-4D97-AF65-F5344CB8AC3E}">
        <p14:creationId xmlns:p14="http://schemas.microsoft.com/office/powerpoint/2010/main" val="368997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BF25-22C0-420A-9931-A2BF3C8E10C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25CA1E0-3232-4F6D-B46D-4A8E75987B3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6296EDD-7B89-4F61-8B49-913082131CE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3A10BD-0E86-44DC-90F6-A3371043F418}"/>
              </a:ext>
            </a:extLst>
          </p:cNvPr>
          <p:cNvSpPr>
            <a:spLocks noGrp="1"/>
          </p:cNvSpPr>
          <p:nvPr>
            <p:ph type="dt" sz="half" idx="10"/>
          </p:nvPr>
        </p:nvSpPr>
        <p:spPr/>
        <p:txBody>
          <a:bodyPr/>
          <a:lstStyle/>
          <a:p>
            <a:fld id="{CE158362-9D0A-4FED-A4CA-69A0F001A8DE}" type="datetimeFigureOut">
              <a:rPr lang="en-US" smtClean="0"/>
              <a:t>6/2/2022</a:t>
            </a:fld>
            <a:endParaRPr lang="en-US"/>
          </a:p>
        </p:txBody>
      </p:sp>
      <p:sp>
        <p:nvSpPr>
          <p:cNvPr id="6" name="Footer Placeholder 5">
            <a:extLst>
              <a:ext uri="{FF2B5EF4-FFF2-40B4-BE49-F238E27FC236}">
                <a16:creationId xmlns:a16="http://schemas.microsoft.com/office/drawing/2014/main" id="{145E7C05-8519-4201-9822-616014079F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E79FDC-9686-47CD-A8F0-6BD850618D1E}"/>
              </a:ext>
            </a:extLst>
          </p:cNvPr>
          <p:cNvSpPr>
            <a:spLocks noGrp="1"/>
          </p:cNvSpPr>
          <p:nvPr>
            <p:ph type="sldNum" sz="quarter" idx="12"/>
          </p:nvPr>
        </p:nvSpPr>
        <p:spPr/>
        <p:txBody>
          <a:bodyPr/>
          <a:lstStyle/>
          <a:p>
            <a:fld id="{0A6FCF04-E475-4507-A174-C8AA54F3D607}" type="slidenum">
              <a:rPr lang="en-US" smtClean="0"/>
              <a:t>‹nr.›</a:t>
            </a:fld>
            <a:endParaRPr lang="en-US"/>
          </a:p>
        </p:txBody>
      </p:sp>
    </p:spTree>
    <p:extLst>
      <p:ext uri="{BB962C8B-B14F-4D97-AF65-F5344CB8AC3E}">
        <p14:creationId xmlns:p14="http://schemas.microsoft.com/office/powerpoint/2010/main" val="703703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0CF3-355C-4348-8DB5-E2415C794A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BCBBA8-1A05-48DE-8480-DAE66CC4E9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919C0-E944-4DBE-90E8-69BFBC9563E2}"/>
              </a:ext>
            </a:extLst>
          </p:cNvPr>
          <p:cNvSpPr>
            <a:spLocks noGrp="1"/>
          </p:cNvSpPr>
          <p:nvPr>
            <p:ph type="dt" sz="half" idx="10"/>
          </p:nvPr>
        </p:nvSpPr>
        <p:spPr/>
        <p:txBody>
          <a:bodyPr/>
          <a:lstStyle/>
          <a:p>
            <a:fld id="{CE158362-9D0A-4FED-A4CA-69A0F001A8DE}" type="datetimeFigureOut">
              <a:rPr lang="en-US" smtClean="0"/>
              <a:t>6/2/2022</a:t>
            </a:fld>
            <a:endParaRPr lang="en-US"/>
          </a:p>
        </p:txBody>
      </p:sp>
      <p:sp>
        <p:nvSpPr>
          <p:cNvPr id="5" name="Footer Placeholder 4">
            <a:extLst>
              <a:ext uri="{FF2B5EF4-FFF2-40B4-BE49-F238E27FC236}">
                <a16:creationId xmlns:a16="http://schemas.microsoft.com/office/drawing/2014/main" id="{7D1F5215-D0A8-4E12-99A9-5F0210F76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BD008-CC7A-497C-8B0C-4EA0334F4554}"/>
              </a:ext>
            </a:extLst>
          </p:cNvPr>
          <p:cNvSpPr>
            <a:spLocks noGrp="1"/>
          </p:cNvSpPr>
          <p:nvPr>
            <p:ph type="sldNum" sz="quarter" idx="12"/>
          </p:nvPr>
        </p:nvSpPr>
        <p:spPr/>
        <p:txBody>
          <a:bodyPr/>
          <a:lstStyle/>
          <a:p>
            <a:fld id="{0A6FCF04-E475-4507-A174-C8AA54F3D607}" type="slidenum">
              <a:rPr lang="en-US" smtClean="0"/>
              <a:t>‹nr.›</a:t>
            </a:fld>
            <a:endParaRPr lang="en-US"/>
          </a:p>
        </p:txBody>
      </p:sp>
    </p:spTree>
    <p:extLst>
      <p:ext uri="{BB962C8B-B14F-4D97-AF65-F5344CB8AC3E}">
        <p14:creationId xmlns:p14="http://schemas.microsoft.com/office/powerpoint/2010/main" val="4283121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BFC150-A781-4B89-BB6E-CCF18C0C699B}"/>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3F6BF2-0DD3-4A1A-BDB2-FFB24E0F89C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EAC77-DF4F-4963-BFCC-A2AFA258846D}"/>
              </a:ext>
            </a:extLst>
          </p:cNvPr>
          <p:cNvSpPr>
            <a:spLocks noGrp="1"/>
          </p:cNvSpPr>
          <p:nvPr>
            <p:ph type="dt" sz="half" idx="10"/>
          </p:nvPr>
        </p:nvSpPr>
        <p:spPr/>
        <p:txBody>
          <a:bodyPr/>
          <a:lstStyle/>
          <a:p>
            <a:fld id="{CE158362-9D0A-4FED-A4CA-69A0F001A8DE}" type="datetimeFigureOut">
              <a:rPr lang="en-US" smtClean="0"/>
              <a:t>6/2/2022</a:t>
            </a:fld>
            <a:endParaRPr lang="en-US"/>
          </a:p>
        </p:txBody>
      </p:sp>
      <p:sp>
        <p:nvSpPr>
          <p:cNvPr id="5" name="Footer Placeholder 4">
            <a:extLst>
              <a:ext uri="{FF2B5EF4-FFF2-40B4-BE49-F238E27FC236}">
                <a16:creationId xmlns:a16="http://schemas.microsoft.com/office/drawing/2014/main" id="{0150063D-3729-4ADA-978C-2C3FE4DA8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AFE1D-A23B-4A7F-A8F3-5557CA4C4AD9}"/>
              </a:ext>
            </a:extLst>
          </p:cNvPr>
          <p:cNvSpPr>
            <a:spLocks noGrp="1"/>
          </p:cNvSpPr>
          <p:nvPr>
            <p:ph type="sldNum" sz="quarter" idx="12"/>
          </p:nvPr>
        </p:nvSpPr>
        <p:spPr/>
        <p:txBody>
          <a:bodyPr/>
          <a:lstStyle/>
          <a:p>
            <a:fld id="{0A6FCF04-E475-4507-A174-C8AA54F3D607}" type="slidenum">
              <a:rPr lang="en-US" smtClean="0"/>
              <a:t>‹nr.›</a:t>
            </a:fld>
            <a:endParaRPr lang="en-US"/>
          </a:p>
        </p:txBody>
      </p:sp>
    </p:spTree>
    <p:extLst>
      <p:ext uri="{BB962C8B-B14F-4D97-AF65-F5344CB8AC3E}">
        <p14:creationId xmlns:p14="http://schemas.microsoft.com/office/powerpoint/2010/main" val="2209886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20" name="Afbeelding 4" descr="Afbeelding 4"/>
          <p:cNvPicPr>
            <a:picLocks noChangeAspect="1"/>
          </p:cNvPicPr>
          <p:nvPr/>
        </p:nvPicPr>
        <p:blipFill>
          <a:blip r:embed="rId2"/>
          <a:stretch>
            <a:fillRect/>
          </a:stretch>
        </p:blipFill>
        <p:spPr>
          <a:xfrm>
            <a:off x="0" y="0"/>
            <a:ext cx="9144000" cy="5144500"/>
          </a:xfrm>
          <a:prstGeom prst="rect">
            <a:avLst/>
          </a:prstGeom>
          <a:ln w="12700">
            <a:miter lim="400000"/>
          </a:ln>
        </p:spPr>
      </p:pic>
      <p:pic>
        <p:nvPicPr>
          <p:cNvPr id="21" name="Afbeelding 3" descr="Afbeelding 3"/>
          <p:cNvPicPr>
            <a:picLocks noChangeAspect="1"/>
          </p:cNvPicPr>
          <p:nvPr/>
        </p:nvPicPr>
        <p:blipFill>
          <a:blip r:embed="rId3"/>
          <a:stretch>
            <a:fillRect/>
          </a:stretch>
        </p:blipFill>
        <p:spPr>
          <a:xfrm>
            <a:off x="-167099" y="-16710"/>
            <a:ext cx="9142225" cy="5143502"/>
          </a:xfrm>
          <a:prstGeom prst="rect">
            <a:avLst/>
          </a:prstGeom>
          <a:ln w="12700">
            <a:miter lim="400000"/>
          </a:ln>
        </p:spPr>
      </p:pic>
      <p:sp>
        <p:nvSpPr>
          <p:cNvPr id="22"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5511285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Afbeelding 4" descr="salesStep_powerpoint_oranje_donker-17-17.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4500"/>
          </a:xfrm>
          <a:prstGeom prst="rect">
            <a:avLst/>
          </a:prstGeom>
        </p:spPr>
      </p:pic>
      <p:pic>
        <p:nvPicPr>
          <p:cNvPr id="4" name="Afbeelding 3" descr="salesStep_powerpoint_vs01_logo-17-17.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7100" y="-16710"/>
            <a:ext cx="9142223" cy="5143500"/>
          </a:xfrm>
          <a:prstGeom prst="rect">
            <a:avLst/>
          </a:prstGeom>
        </p:spPr>
      </p:pic>
    </p:spTree>
    <p:extLst>
      <p:ext uri="{BB962C8B-B14F-4D97-AF65-F5344CB8AC3E}">
        <p14:creationId xmlns:p14="http://schemas.microsoft.com/office/powerpoint/2010/main" val="188909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Afbeelding 6" descr="salesStep_powerpoint_vs01-18.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2223" cy="5143500"/>
          </a:xfrm>
          <a:prstGeom prst="rect">
            <a:avLst/>
          </a:prstGeom>
        </p:spPr>
      </p:pic>
      <p:pic>
        <p:nvPicPr>
          <p:cNvPr id="8" name="Afbeelding 7" descr="salesStep_powerpoint_vs01_logo-17-17.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2223" cy="5143500"/>
          </a:xfrm>
          <a:prstGeom prst="rect">
            <a:avLst/>
          </a:prstGeom>
        </p:spPr>
      </p:pic>
    </p:spTree>
    <p:extLst>
      <p:ext uri="{BB962C8B-B14F-4D97-AF65-F5344CB8AC3E}">
        <p14:creationId xmlns:p14="http://schemas.microsoft.com/office/powerpoint/2010/main" val="88234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5335-7A20-4BFA-9E5D-6796815F3D1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6A0807B-A64E-4787-99D6-4816E6D5C43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F7996F-2509-4BF8-B15E-4C2EA1230837}"/>
              </a:ext>
            </a:extLst>
          </p:cNvPr>
          <p:cNvSpPr>
            <a:spLocks noGrp="1"/>
          </p:cNvSpPr>
          <p:nvPr>
            <p:ph type="dt" sz="half" idx="10"/>
          </p:nvPr>
        </p:nvSpPr>
        <p:spPr/>
        <p:txBody>
          <a:bodyPr/>
          <a:lstStyle/>
          <a:p>
            <a:fld id="{CE158362-9D0A-4FED-A4CA-69A0F001A8DE}" type="datetimeFigureOut">
              <a:rPr lang="en-US" smtClean="0"/>
              <a:t>6/2/2022</a:t>
            </a:fld>
            <a:endParaRPr lang="en-US"/>
          </a:p>
        </p:txBody>
      </p:sp>
      <p:sp>
        <p:nvSpPr>
          <p:cNvPr id="5" name="Footer Placeholder 4">
            <a:extLst>
              <a:ext uri="{FF2B5EF4-FFF2-40B4-BE49-F238E27FC236}">
                <a16:creationId xmlns:a16="http://schemas.microsoft.com/office/drawing/2014/main" id="{B8CF7D2D-57D7-494C-B455-E87D2506E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E6AF8-AE5E-4C04-A53A-CEB872CC0886}"/>
              </a:ext>
            </a:extLst>
          </p:cNvPr>
          <p:cNvSpPr>
            <a:spLocks noGrp="1"/>
          </p:cNvSpPr>
          <p:nvPr>
            <p:ph type="sldNum" sz="quarter" idx="12"/>
          </p:nvPr>
        </p:nvSpPr>
        <p:spPr/>
        <p:txBody>
          <a:bodyPr/>
          <a:lstStyle/>
          <a:p>
            <a:fld id="{0A6FCF04-E475-4507-A174-C8AA54F3D607}" type="slidenum">
              <a:rPr lang="en-US" smtClean="0"/>
              <a:t>‹nr.›</a:t>
            </a:fld>
            <a:endParaRPr lang="en-US"/>
          </a:p>
        </p:txBody>
      </p:sp>
    </p:spTree>
    <p:extLst>
      <p:ext uri="{BB962C8B-B14F-4D97-AF65-F5344CB8AC3E}">
        <p14:creationId xmlns:p14="http://schemas.microsoft.com/office/powerpoint/2010/main" val="102995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821D-747F-4AB4-B2B0-E105DC3F5D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60B0BF-4613-42A0-8A70-2CDF55C35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1E369-4FB0-4948-B0B5-9308901C5181}"/>
              </a:ext>
            </a:extLst>
          </p:cNvPr>
          <p:cNvSpPr>
            <a:spLocks noGrp="1"/>
          </p:cNvSpPr>
          <p:nvPr>
            <p:ph type="dt" sz="half" idx="10"/>
          </p:nvPr>
        </p:nvSpPr>
        <p:spPr/>
        <p:txBody>
          <a:bodyPr/>
          <a:lstStyle/>
          <a:p>
            <a:fld id="{CE158362-9D0A-4FED-A4CA-69A0F001A8DE}" type="datetimeFigureOut">
              <a:rPr lang="en-US" smtClean="0"/>
              <a:t>6/2/2022</a:t>
            </a:fld>
            <a:endParaRPr lang="en-US"/>
          </a:p>
        </p:txBody>
      </p:sp>
      <p:sp>
        <p:nvSpPr>
          <p:cNvPr id="5" name="Footer Placeholder 4">
            <a:extLst>
              <a:ext uri="{FF2B5EF4-FFF2-40B4-BE49-F238E27FC236}">
                <a16:creationId xmlns:a16="http://schemas.microsoft.com/office/drawing/2014/main" id="{0360C87D-66D5-4016-A972-EA33783A3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280B2-1A9A-4DD6-B2E8-D7117631C2F9}"/>
              </a:ext>
            </a:extLst>
          </p:cNvPr>
          <p:cNvSpPr>
            <a:spLocks noGrp="1"/>
          </p:cNvSpPr>
          <p:nvPr>
            <p:ph type="sldNum" sz="quarter" idx="12"/>
          </p:nvPr>
        </p:nvSpPr>
        <p:spPr/>
        <p:txBody>
          <a:bodyPr/>
          <a:lstStyle/>
          <a:p>
            <a:fld id="{0A6FCF04-E475-4507-A174-C8AA54F3D607}" type="slidenum">
              <a:rPr lang="en-US" smtClean="0"/>
              <a:t>‹nr.›</a:t>
            </a:fld>
            <a:endParaRPr lang="en-US"/>
          </a:p>
        </p:txBody>
      </p:sp>
    </p:spTree>
    <p:extLst>
      <p:ext uri="{BB962C8B-B14F-4D97-AF65-F5344CB8AC3E}">
        <p14:creationId xmlns:p14="http://schemas.microsoft.com/office/powerpoint/2010/main" val="276295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E161-6B63-4E08-9D5E-42983E92AF4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9FFF3F5-E0B3-4906-AE92-DF1A7548BF4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C624AB-6236-405A-B8B6-7EB1DD642814}"/>
              </a:ext>
            </a:extLst>
          </p:cNvPr>
          <p:cNvSpPr>
            <a:spLocks noGrp="1"/>
          </p:cNvSpPr>
          <p:nvPr>
            <p:ph type="dt" sz="half" idx="10"/>
          </p:nvPr>
        </p:nvSpPr>
        <p:spPr/>
        <p:txBody>
          <a:bodyPr/>
          <a:lstStyle/>
          <a:p>
            <a:fld id="{CE158362-9D0A-4FED-A4CA-69A0F001A8DE}" type="datetimeFigureOut">
              <a:rPr lang="en-US" smtClean="0"/>
              <a:t>6/2/2022</a:t>
            </a:fld>
            <a:endParaRPr lang="en-US"/>
          </a:p>
        </p:txBody>
      </p:sp>
      <p:sp>
        <p:nvSpPr>
          <p:cNvPr id="5" name="Footer Placeholder 4">
            <a:extLst>
              <a:ext uri="{FF2B5EF4-FFF2-40B4-BE49-F238E27FC236}">
                <a16:creationId xmlns:a16="http://schemas.microsoft.com/office/drawing/2014/main" id="{4F4D9AD1-B854-4ACF-96F1-E99D3F1ED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45271-121A-4CE8-AFDD-1999E1D2DC1B}"/>
              </a:ext>
            </a:extLst>
          </p:cNvPr>
          <p:cNvSpPr>
            <a:spLocks noGrp="1"/>
          </p:cNvSpPr>
          <p:nvPr>
            <p:ph type="sldNum" sz="quarter" idx="12"/>
          </p:nvPr>
        </p:nvSpPr>
        <p:spPr/>
        <p:txBody>
          <a:bodyPr/>
          <a:lstStyle/>
          <a:p>
            <a:fld id="{0A6FCF04-E475-4507-A174-C8AA54F3D607}" type="slidenum">
              <a:rPr lang="en-US" smtClean="0"/>
              <a:t>‹nr.›</a:t>
            </a:fld>
            <a:endParaRPr lang="en-US"/>
          </a:p>
        </p:txBody>
      </p:sp>
    </p:spTree>
    <p:extLst>
      <p:ext uri="{BB962C8B-B14F-4D97-AF65-F5344CB8AC3E}">
        <p14:creationId xmlns:p14="http://schemas.microsoft.com/office/powerpoint/2010/main" val="336947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D6256-F8D6-44E0-A9E2-61EFA607E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64AE5E-3165-42DD-AE6A-A67FBC960FC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B15FB4-55D6-4B44-9E1E-8C74E5767F6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CAA15-193A-4707-B5ED-8C20F424EA40}"/>
              </a:ext>
            </a:extLst>
          </p:cNvPr>
          <p:cNvSpPr>
            <a:spLocks noGrp="1"/>
          </p:cNvSpPr>
          <p:nvPr>
            <p:ph type="dt" sz="half" idx="10"/>
          </p:nvPr>
        </p:nvSpPr>
        <p:spPr/>
        <p:txBody>
          <a:bodyPr/>
          <a:lstStyle/>
          <a:p>
            <a:fld id="{CE158362-9D0A-4FED-A4CA-69A0F001A8DE}" type="datetimeFigureOut">
              <a:rPr lang="en-US" smtClean="0"/>
              <a:t>6/2/2022</a:t>
            </a:fld>
            <a:endParaRPr lang="en-US"/>
          </a:p>
        </p:txBody>
      </p:sp>
      <p:sp>
        <p:nvSpPr>
          <p:cNvPr id="6" name="Footer Placeholder 5">
            <a:extLst>
              <a:ext uri="{FF2B5EF4-FFF2-40B4-BE49-F238E27FC236}">
                <a16:creationId xmlns:a16="http://schemas.microsoft.com/office/drawing/2014/main" id="{2A7C34A0-4FC9-42A5-A6B7-FC5D71E22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64013D-9726-4CEE-8FD9-2C86455B61AD}"/>
              </a:ext>
            </a:extLst>
          </p:cNvPr>
          <p:cNvSpPr>
            <a:spLocks noGrp="1"/>
          </p:cNvSpPr>
          <p:nvPr>
            <p:ph type="sldNum" sz="quarter" idx="12"/>
          </p:nvPr>
        </p:nvSpPr>
        <p:spPr/>
        <p:txBody>
          <a:bodyPr/>
          <a:lstStyle/>
          <a:p>
            <a:fld id="{0A6FCF04-E475-4507-A174-C8AA54F3D607}" type="slidenum">
              <a:rPr lang="en-US" smtClean="0"/>
              <a:t>‹nr.›</a:t>
            </a:fld>
            <a:endParaRPr lang="en-US"/>
          </a:p>
        </p:txBody>
      </p:sp>
    </p:spTree>
    <p:extLst>
      <p:ext uri="{BB962C8B-B14F-4D97-AF65-F5344CB8AC3E}">
        <p14:creationId xmlns:p14="http://schemas.microsoft.com/office/powerpoint/2010/main" val="26334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D9F8-D5C4-450A-80B0-CBD9BCB20F6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E60924-D31D-473C-91C2-C868DC1D1AD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BBB611F-959C-4AF5-B87A-944D21B8003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5D5B7C-E109-4A6B-8840-34571BCD673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F4576CF-C1FE-4FC9-B91F-FC1FB820AA4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728515-43CA-4F8D-ACE7-4CF578D3805B}"/>
              </a:ext>
            </a:extLst>
          </p:cNvPr>
          <p:cNvSpPr>
            <a:spLocks noGrp="1"/>
          </p:cNvSpPr>
          <p:nvPr>
            <p:ph type="dt" sz="half" idx="10"/>
          </p:nvPr>
        </p:nvSpPr>
        <p:spPr/>
        <p:txBody>
          <a:bodyPr/>
          <a:lstStyle/>
          <a:p>
            <a:fld id="{CE158362-9D0A-4FED-A4CA-69A0F001A8DE}" type="datetimeFigureOut">
              <a:rPr lang="en-US" smtClean="0"/>
              <a:t>6/2/2022</a:t>
            </a:fld>
            <a:endParaRPr lang="en-US"/>
          </a:p>
        </p:txBody>
      </p:sp>
      <p:sp>
        <p:nvSpPr>
          <p:cNvPr id="8" name="Footer Placeholder 7">
            <a:extLst>
              <a:ext uri="{FF2B5EF4-FFF2-40B4-BE49-F238E27FC236}">
                <a16:creationId xmlns:a16="http://schemas.microsoft.com/office/drawing/2014/main" id="{92A8540E-17E9-4482-B756-1F170149A3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F73BA9-4352-4CED-98C5-7ED6628CBD36}"/>
              </a:ext>
            </a:extLst>
          </p:cNvPr>
          <p:cNvSpPr>
            <a:spLocks noGrp="1"/>
          </p:cNvSpPr>
          <p:nvPr>
            <p:ph type="sldNum" sz="quarter" idx="12"/>
          </p:nvPr>
        </p:nvSpPr>
        <p:spPr/>
        <p:txBody>
          <a:bodyPr/>
          <a:lstStyle/>
          <a:p>
            <a:fld id="{0A6FCF04-E475-4507-A174-C8AA54F3D607}" type="slidenum">
              <a:rPr lang="en-US" smtClean="0"/>
              <a:t>‹nr.›</a:t>
            </a:fld>
            <a:endParaRPr lang="en-US"/>
          </a:p>
        </p:txBody>
      </p:sp>
    </p:spTree>
    <p:extLst>
      <p:ext uri="{BB962C8B-B14F-4D97-AF65-F5344CB8AC3E}">
        <p14:creationId xmlns:p14="http://schemas.microsoft.com/office/powerpoint/2010/main" val="267604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8DD28-8A8A-470F-81C5-AE4E52F0BB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D6EB5D-051B-47C8-AFF3-89B7F05122B6}"/>
              </a:ext>
            </a:extLst>
          </p:cNvPr>
          <p:cNvSpPr>
            <a:spLocks noGrp="1"/>
          </p:cNvSpPr>
          <p:nvPr>
            <p:ph type="dt" sz="half" idx="10"/>
          </p:nvPr>
        </p:nvSpPr>
        <p:spPr/>
        <p:txBody>
          <a:bodyPr/>
          <a:lstStyle/>
          <a:p>
            <a:fld id="{CE158362-9D0A-4FED-A4CA-69A0F001A8DE}" type="datetimeFigureOut">
              <a:rPr lang="en-US" smtClean="0"/>
              <a:t>6/2/2022</a:t>
            </a:fld>
            <a:endParaRPr lang="en-US"/>
          </a:p>
        </p:txBody>
      </p:sp>
      <p:sp>
        <p:nvSpPr>
          <p:cNvPr id="4" name="Footer Placeholder 3">
            <a:extLst>
              <a:ext uri="{FF2B5EF4-FFF2-40B4-BE49-F238E27FC236}">
                <a16:creationId xmlns:a16="http://schemas.microsoft.com/office/drawing/2014/main" id="{DB0D8A5F-6E3F-40C3-BF8C-BDC30C10A2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89771F-F182-4AE8-A2F7-F07328C003EC}"/>
              </a:ext>
            </a:extLst>
          </p:cNvPr>
          <p:cNvSpPr>
            <a:spLocks noGrp="1"/>
          </p:cNvSpPr>
          <p:nvPr>
            <p:ph type="sldNum" sz="quarter" idx="12"/>
          </p:nvPr>
        </p:nvSpPr>
        <p:spPr/>
        <p:txBody>
          <a:bodyPr/>
          <a:lstStyle/>
          <a:p>
            <a:fld id="{0A6FCF04-E475-4507-A174-C8AA54F3D607}" type="slidenum">
              <a:rPr lang="en-US" smtClean="0"/>
              <a:t>‹nr.›</a:t>
            </a:fld>
            <a:endParaRPr lang="en-US"/>
          </a:p>
        </p:txBody>
      </p:sp>
    </p:spTree>
    <p:extLst>
      <p:ext uri="{BB962C8B-B14F-4D97-AF65-F5344CB8AC3E}">
        <p14:creationId xmlns:p14="http://schemas.microsoft.com/office/powerpoint/2010/main" val="3528490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6/2/2022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‹nr.›</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6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046CE0-786D-4892-B477-E8EE8EC7F5B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414BF1-32EA-4ACD-9CC8-1875016BDB9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AF803-9295-4E8B-81EB-46CB92B1C0D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E158362-9D0A-4FED-A4CA-69A0F001A8DE}" type="datetimeFigureOut">
              <a:rPr lang="en-US" smtClean="0"/>
              <a:t>6/2/2022</a:t>
            </a:fld>
            <a:endParaRPr lang="en-US"/>
          </a:p>
        </p:txBody>
      </p:sp>
      <p:sp>
        <p:nvSpPr>
          <p:cNvPr id="5" name="Footer Placeholder 4">
            <a:extLst>
              <a:ext uri="{FF2B5EF4-FFF2-40B4-BE49-F238E27FC236}">
                <a16:creationId xmlns:a16="http://schemas.microsoft.com/office/drawing/2014/main" id="{254F51E8-8813-40F0-B996-C54165AC993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2145B6-5ABE-4348-B2E2-662C3F81586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6FCF04-E475-4507-A174-C8AA54F3D607}" type="slidenum">
              <a:rPr lang="en-US" smtClean="0"/>
              <a:t>‹nr.›</a:t>
            </a:fld>
            <a:endParaRPr lang="en-US"/>
          </a:p>
        </p:txBody>
      </p:sp>
    </p:spTree>
    <p:extLst>
      <p:ext uri="{BB962C8B-B14F-4D97-AF65-F5344CB8AC3E}">
        <p14:creationId xmlns:p14="http://schemas.microsoft.com/office/powerpoint/2010/main" val="4088650056"/>
      </p:ext>
    </p:extLst>
  </p:cSld>
  <p:clrMap bg1="lt1" tx1="dk1" bg2="lt2" tx2="dk2" accent1="accent1" accent2="accent2" accent3="accent3" accent4="accent4" accent5="accent5" accent6="accent6" hlink="hlink" folHlink="folHlink"/>
  <p:sldLayoutIdLst>
    <p:sldLayoutId id="2147493463" r:id="rId1"/>
    <p:sldLayoutId id="2147493464" r:id="rId2"/>
    <p:sldLayoutId id="2147493465" r:id="rId3"/>
    <p:sldLayoutId id="2147493466" r:id="rId4"/>
    <p:sldLayoutId id="2147493467" r:id="rId5"/>
    <p:sldLayoutId id="2147493468" r:id="rId6"/>
    <p:sldLayoutId id="2147493469" r:id="rId7"/>
    <p:sldLayoutId id="2147493470" r:id="rId8"/>
    <p:sldLayoutId id="2147493471" r:id="rId9"/>
    <p:sldLayoutId id="2147493472" r:id="rId10"/>
    <p:sldLayoutId id="2147493473" r:id="rId11"/>
    <p:sldLayoutId id="21474934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microsoft.com/office/2007/relationships/hdphoto" Target="../media/hdphoto1.wdp"/><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2.sv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png"/><Relationship Id="rId7"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hyperlink" Target="http://www.salesstep.com/" TargetMode="External"/><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12.svg"/><Relationship Id="rId11" Type="http://schemas.openxmlformats.org/officeDocument/2006/relationships/image" Target="../media/image39.png"/><Relationship Id="rId5" Type="http://schemas.openxmlformats.org/officeDocument/2006/relationships/image" Target="../media/image11.png"/><Relationship Id="rId10" Type="http://schemas.openxmlformats.org/officeDocument/2006/relationships/image" Target="../media/image38.svg"/><Relationship Id="rId4" Type="http://schemas.openxmlformats.org/officeDocument/2006/relationships/hyperlink" Target="mailto:info@salesstep.com" TargetMode="External"/><Relationship Id="rId9" Type="http://schemas.openxmlformats.org/officeDocument/2006/relationships/image" Target="../media/image37.png"/><Relationship Id="rId14" Type="http://schemas.openxmlformats.org/officeDocument/2006/relationships/image" Target="../media/image42.sv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4">
            <a:extLst>
              <a:ext uri="{FF2B5EF4-FFF2-40B4-BE49-F238E27FC236}">
                <a16:creationId xmlns:a16="http://schemas.microsoft.com/office/drawing/2014/main" id="{59C4444C-C028-42B1-8DD9-723EED1DC614}"/>
              </a:ext>
            </a:extLst>
          </p:cNvPr>
          <p:cNvSpPr txBox="1">
            <a:spLocks/>
          </p:cNvSpPr>
          <p:nvPr/>
        </p:nvSpPr>
        <p:spPr>
          <a:xfrm>
            <a:off x="6921909" y="1220788"/>
            <a:ext cx="2261418" cy="3922711"/>
          </a:xfrm>
          <a:prstGeom prst="rect">
            <a:avLst/>
          </a:prstGeom>
          <a:solidFill>
            <a:srgbClr val="FF8700">
              <a:alpha val="27000"/>
            </a:srgbClr>
          </a:solidFill>
          <a:ln>
            <a:noFill/>
          </a:ln>
          <a:effectLst/>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Pct val="150000"/>
              <a:buFont typeface="Arial"/>
              <a:buNone/>
              <a:tabLst/>
              <a:defRPr/>
            </a:pPr>
            <a:r>
              <a:rPr kumimoji="0" lang="nl-NL" sz="1200" b="0"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Online assessment</a:t>
            </a:r>
          </a:p>
          <a:p>
            <a:pPr marL="0" marR="0" lvl="0" indent="0" algn="ctr" defTabSz="457200" rtl="0" eaLnBrk="1" fontAlgn="auto" latinLnBrk="0" hangingPunct="1">
              <a:lnSpc>
                <a:spcPct val="100000"/>
              </a:lnSpc>
              <a:spcBef>
                <a:spcPct val="20000"/>
              </a:spcBef>
              <a:spcAft>
                <a:spcPts val="0"/>
              </a:spcAft>
              <a:buClrTx/>
              <a:buSzPct val="150000"/>
              <a:buFont typeface="Arial"/>
              <a:buNone/>
              <a:tabLst/>
              <a:defRPr/>
            </a:pPr>
            <a:r>
              <a:rPr kumimoji="0" lang="nl-NL" sz="1200" b="0"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Sales Mindset &amp; Vaardigheden</a:t>
            </a:r>
          </a:p>
          <a:p>
            <a:pPr marL="0" marR="0" lvl="0" indent="0" algn="l" defTabSz="457200" rtl="0" eaLnBrk="1" fontAlgn="auto" latinLnBrk="0" hangingPunct="1">
              <a:lnSpc>
                <a:spcPct val="100000"/>
              </a:lnSpc>
              <a:spcBef>
                <a:spcPct val="20000"/>
              </a:spcBef>
              <a:spcAft>
                <a:spcPts val="0"/>
              </a:spcAft>
              <a:buClrTx/>
              <a:buSzPct val="150000"/>
              <a:buFont typeface="Arial"/>
              <a:buNone/>
              <a:tabLst/>
              <a:defRPr/>
            </a:pPr>
            <a:endParaRPr kumimoji="0" lang="nl-NL" sz="9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Pct val="150000"/>
              <a:buFont typeface="Arial"/>
              <a:buBlip>
                <a:blip r:embed="rId4"/>
              </a:buBlip>
              <a:tabLst/>
              <a:defRPr/>
            </a:pPr>
            <a:r>
              <a:rPr kumimoji="0" lang="nl-NL" sz="1000" b="0" i="1"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120 vragen – 250 data entries</a:t>
            </a:r>
            <a:endParaRPr kumimoji="0" lang="nl-NL" sz="1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Pct val="150000"/>
              <a:buFont typeface="Arial"/>
              <a:buBlip>
                <a:blip r:embed="rId4"/>
              </a:buBlip>
              <a:tabLst/>
              <a:defRPr/>
            </a:pPr>
            <a:r>
              <a:rPr kumimoji="0" lang="nl-NL" sz="1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23 competenties</a:t>
            </a:r>
          </a:p>
          <a:p>
            <a:pPr marL="742950" marR="0" lvl="1" indent="-285750" algn="l" defTabSz="457200" rtl="0" eaLnBrk="1" fontAlgn="auto" latinLnBrk="0" hangingPunct="1">
              <a:lnSpc>
                <a:spcPct val="100000"/>
              </a:lnSpc>
              <a:spcBef>
                <a:spcPct val="20000"/>
              </a:spcBef>
              <a:spcAft>
                <a:spcPts val="0"/>
              </a:spcAft>
              <a:buClrTx/>
              <a:buSzPct val="150000"/>
              <a:buFont typeface="Arial"/>
              <a:buChar char="–"/>
              <a:tabLst/>
              <a:defRPr/>
            </a:pPr>
            <a:r>
              <a:rPr kumimoji="0" lang="nl-NL" sz="9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4 Sales Drives</a:t>
            </a:r>
          </a:p>
          <a:p>
            <a:pPr marL="742950" marR="0" lvl="1" indent="-285750" algn="l" defTabSz="457200" rtl="0" eaLnBrk="1" fontAlgn="auto" latinLnBrk="0" hangingPunct="1">
              <a:lnSpc>
                <a:spcPct val="100000"/>
              </a:lnSpc>
              <a:spcBef>
                <a:spcPct val="20000"/>
              </a:spcBef>
              <a:spcAft>
                <a:spcPts val="0"/>
              </a:spcAft>
              <a:buClrTx/>
              <a:buSzPct val="150000"/>
              <a:buFont typeface="Arial"/>
              <a:buChar char="–"/>
              <a:tabLst/>
              <a:defRPr/>
            </a:pPr>
            <a:r>
              <a:rPr kumimoji="0" lang="nl-NL" sz="9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5 Drijfveren (kleuren)</a:t>
            </a:r>
          </a:p>
          <a:p>
            <a:pPr marL="742950" marR="0" lvl="1" indent="-285750" algn="l" defTabSz="457200" rtl="0" eaLnBrk="1" fontAlgn="auto" latinLnBrk="0" hangingPunct="1">
              <a:lnSpc>
                <a:spcPct val="100000"/>
              </a:lnSpc>
              <a:spcBef>
                <a:spcPct val="20000"/>
              </a:spcBef>
              <a:spcAft>
                <a:spcPts val="0"/>
              </a:spcAft>
              <a:buClrTx/>
              <a:buSzPct val="150000"/>
              <a:buFont typeface="Arial"/>
              <a:buChar char="–"/>
              <a:tabLst/>
              <a:defRPr/>
            </a:pPr>
            <a:r>
              <a:rPr kumimoji="0" lang="nl-NL" sz="9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5 Sales Attitudes </a:t>
            </a:r>
          </a:p>
          <a:p>
            <a:pPr marL="742950" marR="0" lvl="1" indent="-285750" algn="l" defTabSz="457200" rtl="0" eaLnBrk="1" fontAlgn="auto" latinLnBrk="0" hangingPunct="1">
              <a:lnSpc>
                <a:spcPct val="100000"/>
              </a:lnSpc>
              <a:spcBef>
                <a:spcPct val="20000"/>
              </a:spcBef>
              <a:spcAft>
                <a:spcPts val="0"/>
              </a:spcAft>
              <a:buClrTx/>
              <a:buSzPct val="150000"/>
              <a:buFont typeface="Arial"/>
              <a:buChar char="–"/>
              <a:tabLst/>
              <a:defRPr/>
            </a:pPr>
            <a:r>
              <a:rPr kumimoji="0" lang="nl-NL" sz="9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9 Sales Skills </a:t>
            </a:r>
          </a:p>
          <a:p>
            <a:pPr marL="342900" marR="0" lvl="0" indent="-342900" algn="l" defTabSz="457200" rtl="0" eaLnBrk="1" fontAlgn="auto" latinLnBrk="0" hangingPunct="1">
              <a:lnSpc>
                <a:spcPct val="100000"/>
              </a:lnSpc>
              <a:spcBef>
                <a:spcPct val="20000"/>
              </a:spcBef>
              <a:spcAft>
                <a:spcPts val="0"/>
              </a:spcAft>
              <a:buClrTx/>
              <a:buSzPct val="150000"/>
              <a:buFont typeface="Arial"/>
              <a:buBlip>
                <a:blip r:embed="rId4"/>
              </a:buBlip>
              <a:tabLst/>
              <a:defRPr/>
            </a:pPr>
            <a:r>
              <a:rPr kumimoji="0" lang="nl-NL" sz="1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4 profielen:</a:t>
            </a:r>
          </a:p>
          <a:p>
            <a:pPr marL="742950" marR="0" lvl="1" indent="-285750" algn="l" defTabSz="457200" rtl="0" eaLnBrk="1" fontAlgn="auto" latinLnBrk="0" hangingPunct="1">
              <a:lnSpc>
                <a:spcPct val="100000"/>
              </a:lnSpc>
              <a:spcBef>
                <a:spcPct val="20000"/>
              </a:spcBef>
              <a:spcAft>
                <a:spcPts val="0"/>
              </a:spcAft>
              <a:buClrTx/>
              <a:buSzPct val="150000"/>
              <a:buFont typeface="Arial"/>
              <a:buChar char="–"/>
              <a:tabLst/>
              <a:defRPr/>
            </a:pPr>
            <a:r>
              <a:rPr kumimoji="0" lang="nl-NL" sz="9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Sales managers </a:t>
            </a:r>
          </a:p>
          <a:p>
            <a:pPr marL="742950" marR="0" lvl="1" indent="-285750" algn="l" defTabSz="457200" rtl="0" eaLnBrk="1" fontAlgn="auto" latinLnBrk="0" hangingPunct="1">
              <a:lnSpc>
                <a:spcPct val="100000"/>
              </a:lnSpc>
              <a:spcBef>
                <a:spcPct val="20000"/>
              </a:spcBef>
              <a:spcAft>
                <a:spcPts val="0"/>
              </a:spcAft>
              <a:buClrTx/>
              <a:buSzPct val="150000"/>
              <a:buFont typeface="Arial"/>
              <a:buChar char="–"/>
              <a:tabLst/>
              <a:defRPr/>
            </a:pPr>
            <a:r>
              <a:rPr kumimoji="0" lang="nl-NL" sz="9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Vertegenwoordiger (hunter)</a:t>
            </a:r>
          </a:p>
          <a:p>
            <a:pPr marL="742950" marR="0" lvl="1" indent="-285750" algn="l" defTabSz="457200" rtl="0" eaLnBrk="1" fontAlgn="auto" latinLnBrk="0" hangingPunct="1">
              <a:lnSpc>
                <a:spcPct val="100000"/>
              </a:lnSpc>
              <a:spcBef>
                <a:spcPct val="20000"/>
              </a:spcBef>
              <a:spcAft>
                <a:spcPts val="0"/>
              </a:spcAft>
              <a:buClrTx/>
              <a:buSzPct val="150000"/>
              <a:buFont typeface="Arial"/>
              <a:buChar char="–"/>
              <a:tabLst/>
              <a:defRPr/>
            </a:pPr>
            <a:r>
              <a:rPr kumimoji="0" lang="nl-NL" sz="9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Accountmanagers (farmer)</a:t>
            </a:r>
          </a:p>
          <a:p>
            <a:pPr marL="742950" marR="0" lvl="1" indent="-285750" algn="l" defTabSz="457200" rtl="0" eaLnBrk="1" fontAlgn="auto" latinLnBrk="0" hangingPunct="1">
              <a:lnSpc>
                <a:spcPct val="100000"/>
              </a:lnSpc>
              <a:spcBef>
                <a:spcPct val="20000"/>
              </a:spcBef>
              <a:spcAft>
                <a:spcPts val="0"/>
              </a:spcAft>
              <a:buClrTx/>
              <a:buSzPct val="150000"/>
              <a:buFont typeface="Arial"/>
              <a:buChar char="–"/>
              <a:tabLst/>
              <a:defRPr/>
            </a:pPr>
            <a:r>
              <a:rPr kumimoji="0" lang="nl-NL" sz="9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Kandidaten</a:t>
            </a:r>
          </a:p>
          <a:p>
            <a:pPr marL="342900" marR="0" lvl="0" indent="-342900" algn="l" defTabSz="457200" rtl="0" eaLnBrk="1" fontAlgn="auto" latinLnBrk="0" hangingPunct="1">
              <a:lnSpc>
                <a:spcPct val="100000"/>
              </a:lnSpc>
              <a:spcBef>
                <a:spcPct val="20000"/>
              </a:spcBef>
              <a:spcAft>
                <a:spcPts val="0"/>
              </a:spcAft>
              <a:buClrTx/>
              <a:buSzPct val="150000"/>
              <a:buFont typeface="Arial"/>
              <a:buBlip>
                <a:blip r:embed="rId4"/>
              </a:buBlip>
              <a:tabLst/>
              <a:defRPr/>
            </a:pPr>
            <a:r>
              <a:rPr kumimoji="0" lang="nl-NL" sz="1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4 Talen (NL, ENG, </a:t>
            </a:r>
            <a:r>
              <a:rPr kumimoji="0" lang="nl-NL" sz="1000" b="0" i="0" u="none" strike="noStrike" kern="1200" cap="none" spc="0" normalizeH="0" baseline="0" noProof="0" dirty="0" err="1">
                <a:ln>
                  <a:noFill/>
                </a:ln>
                <a:solidFill>
                  <a:prstClr val="black"/>
                </a:solidFill>
                <a:effectLst/>
                <a:uLnTx/>
                <a:uFillTx/>
                <a:latin typeface="Trebuchet MS" panose="020B0703020202090204" pitchFamily="34" charset="0"/>
                <a:ea typeface="+mn-ea"/>
                <a:cs typeface="+mn-cs"/>
              </a:rPr>
              <a:t>Dui</a:t>
            </a:r>
            <a:r>
              <a:rPr kumimoji="0" lang="nl-NL" sz="1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 Fr)</a:t>
            </a:r>
          </a:p>
          <a:p>
            <a:pPr marL="342900" marR="0" lvl="0" indent="-342900" algn="l" defTabSz="457200" rtl="0" eaLnBrk="1" fontAlgn="auto" latinLnBrk="0" hangingPunct="1">
              <a:lnSpc>
                <a:spcPct val="100000"/>
              </a:lnSpc>
              <a:spcBef>
                <a:spcPct val="20000"/>
              </a:spcBef>
              <a:spcAft>
                <a:spcPts val="0"/>
              </a:spcAft>
              <a:buClrTx/>
              <a:buSzPct val="150000"/>
              <a:buFont typeface="Arial"/>
              <a:buBlip>
                <a:blip r:embed="rId4"/>
              </a:buBlip>
              <a:tabLst/>
              <a:defRPr/>
            </a:pPr>
            <a:r>
              <a:rPr kumimoji="0" lang="nl-NL" sz="1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35+ Landen</a:t>
            </a:r>
          </a:p>
          <a:p>
            <a:pPr marL="342900" marR="0" lvl="0" indent="-342900" algn="l" defTabSz="457200" rtl="0" eaLnBrk="1" fontAlgn="auto" latinLnBrk="0" hangingPunct="1">
              <a:lnSpc>
                <a:spcPct val="100000"/>
              </a:lnSpc>
              <a:spcBef>
                <a:spcPct val="20000"/>
              </a:spcBef>
              <a:spcAft>
                <a:spcPts val="0"/>
              </a:spcAft>
              <a:buClrTx/>
              <a:buSzPct val="150000"/>
              <a:buFont typeface="Arial"/>
              <a:buBlip>
                <a:blip r:embed="rId4"/>
              </a:buBlip>
              <a:tabLst/>
              <a:defRPr/>
            </a:pPr>
            <a:r>
              <a:rPr kumimoji="0" lang="nl-NL" sz="1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45+ Partners</a:t>
            </a:r>
          </a:p>
          <a:p>
            <a:pPr marL="342900" marR="0" lvl="0" indent="-342900" algn="l" defTabSz="457200" rtl="0" eaLnBrk="1" fontAlgn="auto" latinLnBrk="0" hangingPunct="1">
              <a:lnSpc>
                <a:spcPct val="100000"/>
              </a:lnSpc>
              <a:spcBef>
                <a:spcPct val="20000"/>
              </a:spcBef>
              <a:spcAft>
                <a:spcPts val="0"/>
              </a:spcAft>
              <a:buClrTx/>
              <a:buSzPct val="150000"/>
              <a:buFont typeface="Arial"/>
              <a:buBlip>
                <a:blip r:embed="rId4"/>
              </a:buBlip>
              <a:tabLst/>
              <a:defRPr/>
            </a:pPr>
            <a:r>
              <a:rPr kumimoji="0" lang="nl-NL" sz="1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Invultijd 45-75min</a:t>
            </a:r>
          </a:p>
          <a:p>
            <a:pPr marL="342900" marR="0" lvl="0" indent="-342900" algn="l" defTabSz="457200" rtl="0" eaLnBrk="1" fontAlgn="auto" latinLnBrk="0" hangingPunct="1">
              <a:lnSpc>
                <a:spcPct val="100000"/>
              </a:lnSpc>
              <a:spcBef>
                <a:spcPct val="20000"/>
              </a:spcBef>
              <a:spcAft>
                <a:spcPts val="0"/>
              </a:spcAft>
              <a:buClrTx/>
              <a:buSzPct val="150000"/>
              <a:buFont typeface="Arial"/>
              <a:buBlip>
                <a:blip r:embed="rId4"/>
              </a:buBlip>
              <a:tabLst/>
              <a:defRPr/>
            </a:pPr>
            <a:r>
              <a:rPr kumimoji="0" lang="nl-NL" sz="10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Volledig AVG- en privacy bestendig</a:t>
            </a:r>
            <a:endParaRPr kumimoji="0" lang="nl-NL" sz="11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p:txBody>
      </p:sp>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8700"/>
              </a:solidFill>
              <a:effectLst/>
              <a:uLnTx/>
              <a:uFillTx/>
              <a:latin typeface="Calibri" panose="020F0502020204030204"/>
              <a:ea typeface="+mn-ea"/>
              <a:cs typeface="+mn-cs"/>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6556161" cy="994172"/>
          </a:xfrm>
        </p:spPr>
        <p:txBody>
          <a:bodyPr>
            <a:normAutofit fontScale="90000"/>
          </a:bodyPr>
          <a:lstStyle/>
          <a:p>
            <a:r>
              <a:rPr lang="en-US" dirty="0" err="1">
                <a:solidFill>
                  <a:schemeClr val="bg1"/>
                </a:solidFill>
                <a:latin typeface="Aller" panose="02000803040000020004" pitchFamily="2" charset="0"/>
              </a:rPr>
              <a:t>Introductie</a:t>
            </a:r>
            <a:r>
              <a:rPr lang="en-US" dirty="0">
                <a:solidFill>
                  <a:schemeClr val="bg1"/>
                </a:solidFill>
                <a:latin typeface="Aller" panose="02000803040000020004" pitchFamily="2" charset="0"/>
              </a:rPr>
              <a:t> SalesStep –Douglas Huissen</a:t>
            </a: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pic>
        <p:nvPicPr>
          <p:cNvPr id="49" name="SaleStep_Dashboard_NL.mp4" descr="SaleStep_Dashboard_NL.mp4">
            <a:hlinkClick r:id="" action="ppaction://media"/>
            <a:extLst>
              <a:ext uri="{FF2B5EF4-FFF2-40B4-BE49-F238E27FC236}">
                <a16:creationId xmlns:a16="http://schemas.microsoft.com/office/drawing/2014/main" id="{323104E0-A6D2-4D9A-8DCC-EF57E667EA2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277" y="1242138"/>
            <a:ext cx="6940040" cy="3901362"/>
          </a:xfrm>
          <a:prstGeom prst="rect">
            <a:avLst/>
          </a:prstGeom>
          <a:effectLst>
            <a:outerShdw blurRad="50800" dist="38100" dir="10800000" algn="r" rotWithShape="0">
              <a:prstClr val="black">
                <a:alpha val="40000"/>
              </a:prstClr>
            </a:outerShdw>
          </a:effectLst>
        </p:spPr>
      </p:pic>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7386340" y="884660"/>
            <a:ext cx="1209399" cy="258085"/>
          </a:xfrm>
          <a:prstGeom prst="rect">
            <a:avLst/>
          </a:prstGeom>
        </p:spPr>
      </p:pic>
    </p:spTree>
    <p:extLst>
      <p:ext uri="{BB962C8B-B14F-4D97-AF65-F5344CB8AC3E}">
        <p14:creationId xmlns:p14="http://schemas.microsoft.com/office/powerpoint/2010/main" val="142328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85" fill="hold"/>
                                        <p:tgtEl>
                                          <p:spTgt spid="4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9"/>
                </p:tgtEl>
              </p:cMediaNode>
            </p:video>
            <p:seq concurrent="1" nextAc="seek">
              <p:cTn id="8" restart="whenNotActive" fill="hold" evtFilter="cancelBubble" nodeType="interactiveSeq">
                <p:stCondLst>
                  <p:cond evt="onClick" delay="0">
                    <p:tgtEl>
                      <p:spTgt spid="4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9"/>
                                        </p:tgtEl>
                                      </p:cBhvr>
                                    </p:cmd>
                                  </p:childTnLst>
                                </p:cTn>
                              </p:par>
                            </p:childTnLst>
                          </p:cTn>
                        </p:par>
                      </p:childTnLst>
                    </p:cTn>
                  </p:par>
                </p:childTnLst>
              </p:cTn>
              <p:nextCondLst>
                <p:cond evt="onClick" delay="0">
                  <p:tgtEl>
                    <p:spTgt spid="4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57B8E4F-0DBC-4678-969D-1DA3912CE8DC}"/>
              </a:ext>
            </a:extLst>
          </p:cNvPr>
          <p:cNvPicPr>
            <a:picLocks noChangeAspect="1"/>
          </p:cNvPicPr>
          <p:nvPr/>
        </p:nvPicPr>
        <p:blipFill>
          <a:blip r:embed="rId2"/>
          <a:stretch>
            <a:fillRect/>
          </a:stretch>
        </p:blipFill>
        <p:spPr>
          <a:xfrm>
            <a:off x="0" y="1937147"/>
            <a:ext cx="9144000" cy="3213862"/>
          </a:xfrm>
          <a:prstGeom prst="rect">
            <a:avLst/>
          </a:prstGeom>
        </p:spPr>
      </p:pic>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fontScale="90000"/>
          </a:bodyPr>
          <a:lstStyle/>
          <a:p>
            <a:r>
              <a:rPr lang="en-US" dirty="0">
                <a:solidFill>
                  <a:schemeClr val="bg1"/>
                </a:solidFill>
                <a:latin typeface="Aller" panose="02000803040000020004" pitchFamily="2" charset="0"/>
              </a:rPr>
              <a:t>FMCG TeamViewer </a:t>
            </a:r>
            <a:r>
              <a:rPr lang="en-US" dirty="0" err="1">
                <a:solidFill>
                  <a:schemeClr val="bg1"/>
                </a:solidFill>
                <a:latin typeface="Aller" panose="02000803040000020004" pitchFamily="2" charset="0"/>
              </a:rPr>
              <a:t>inzichten</a:t>
            </a:r>
            <a:r>
              <a:rPr lang="en-US" dirty="0">
                <a:solidFill>
                  <a:schemeClr val="bg1"/>
                </a:solidFill>
                <a:latin typeface="Aller" panose="02000803040000020004" pitchFamily="2" charset="0"/>
              </a:rPr>
              <a:t>: Complete data set </a:t>
            </a: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sp>
        <p:nvSpPr>
          <p:cNvPr id="18" name="Rounded Rectangular Callout 38">
            <a:extLst>
              <a:ext uri="{FF2B5EF4-FFF2-40B4-BE49-F238E27FC236}">
                <a16:creationId xmlns:a16="http://schemas.microsoft.com/office/drawing/2014/main" id="{63622B42-F52C-4990-B1DA-A6A08928F26D}"/>
              </a:ext>
            </a:extLst>
          </p:cNvPr>
          <p:cNvSpPr/>
          <p:nvPr/>
        </p:nvSpPr>
        <p:spPr>
          <a:xfrm>
            <a:off x="1774706" y="1249438"/>
            <a:ext cx="2813413" cy="627427"/>
          </a:xfrm>
          <a:prstGeom prst="wedgeRoundRectCallout">
            <a:avLst>
              <a:gd name="adj1" fmla="val 21730"/>
              <a:gd name="adj2" fmla="val 85699"/>
              <a:gd name="adj3" fmla="val 16667"/>
            </a:avLst>
          </a:prstGeom>
          <a:solidFill>
            <a:srgbClr val="474747">
              <a:alpha val="59000"/>
            </a:srgbClr>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Trebuchet MS" panose="020B0703020202090204" pitchFamily="34" charset="0"/>
              </a:rPr>
              <a:t>Gedetailleerd inzicht in drijfveren geeft inzicht in hoe we de sales mensen moeten motiveren en ontwikkelen.</a:t>
            </a:r>
          </a:p>
        </p:txBody>
      </p:sp>
      <p:sp>
        <p:nvSpPr>
          <p:cNvPr id="20" name="Rounded Rectangular Callout 39">
            <a:extLst>
              <a:ext uri="{FF2B5EF4-FFF2-40B4-BE49-F238E27FC236}">
                <a16:creationId xmlns:a16="http://schemas.microsoft.com/office/drawing/2014/main" id="{E484272C-072E-4316-895F-A46A6BD75393}"/>
              </a:ext>
            </a:extLst>
          </p:cNvPr>
          <p:cNvSpPr/>
          <p:nvPr/>
        </p:nvSpPr>
        <p:spPr>
          <a:xfrm>
            <a:off x="59191" y="1249439"/>
            <a:ext cx="1560184" cy="627427"/>
          </a:xfrm>
          <a:prstGeom prst="wedgeRoundRectCallout">
            <a:avLst>
              <a:gd name="adj1" fmla="val 23518"/>
              <a:gd name="adj2" fmla="val 81682"/>
              <a:gd name="adj3" fmla="val 16667"/>
            </a:avLst>
          </a:prstGeom>
          <a:solidFill>
            <a:srgbClr val="474747">
              <a:alpha val="59000"/>
            </a:srgbClr>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atin typeface="Trebuchet MS" panose="020B0703020202090204" pitchFamily="34" charset="0"/>
            </a:endParaRPr>
          </a:p>
          <a:p>
            <a:pPr algn="ctr"/>
            <a:r>
              <a:rPr lang="nl-NL" sz="1100" dirty="0">
                <a:latin typeface="Trebuchet MS" panose="020B0703020202090204" pitchFamily="34" charset="0"/>
              </a:rPr>
              <a:t>4 Essentiele Sales Drives geven inzicht in de Sales Mindset</a:t>
            </a:r>
          </a:p>
          <a:p>
            <a:pPr algn="ctr"/>
            <a:endParaRPr lang="nl-NL" sz="1100" dirty="0">
              <a:latin typeface="Trebuchet MS" panose="020B0703020202090204" pitchFamily="34" charset="0"/>
            </a:endParaRPr>
          </a:p>
        </p:txBody>
      </p:sp>
      <p:sp>
        <p:nvSpPr>
          <p:cNvPr id="21" name="Rounded Rectangular Callout 40">
            <a:extLst>
              <a:ext uri="{FF2B5EF4-FFF2-40B4-BE49-F238E27FC236}">
                <a16:creationId xmlns:a16="http://schemas.microsoft.com/office/drawing/2014/main" id="{9A234125-1623-4CB1-8657-4BCDD54966D4}"/>
              </a:ext>
            </a:extLst>
          </p:cNvPr>
          <p:cNvSpPr/>
          <p:nvPr/>
        </p:nvSpPr>
        <p:spPr>
          <a:xfrm>
            <a:off x="7302446" y="1250290"/>
            <a:ext cx="1781510" cy="596666"/>
          </a:xfrm>
          <a:prstGeom prst="wedgeRoundRectCallout">
            <a:avLst>
              <a:gd name="adj1" fmla="val 17446"/>
              <a:gd name="adj2" fmla="val 90562"/>
              <a:gd name="adj3" fmla="val 16667"/>
            </a:avLst>
          </a:prstGeom>
          <a:solidFill>
            <a:srgbClr val="474747">
              <a:alpha val="59000"/>
            </a:srgbClr>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atin typeface="Trebuchet MS" panose="020B0703020202090204" pitchFamily="34" charset="0"/>
            </a:endParaRPr>
          </a:p>
          <a:p>
            <a:pPr algn="ctr"/>
            <a:r>
              <a:rPr lang="nl-NL" sz="1100" dirty="0">
                <a:latin typeface="Trebuchet MS" panose="020B0703020202090204" pitchFamily="34" charset="0"/>
              </a:rPr>
              <a:t>8 Sales vaardigheden geven de prioriteiten voor de training weer</a:t>
            </a:r>
          </a:p>
          <a:p>
            <a:pPr algn="ctr"/>
            <a:endParaRPr lang="nl-NL" sz="1100" dirty="0">
              <a:latin typeface="Trebuchet MS" panose="020B0703020202090204" pitchFamily="34" charset="0"/>
            </a:endParaRPr>
          </a:p>
        </p:txBody>
      </p:sp>
      <p:sp>
        <p:nvSpPr>
          <p:cNvPr id="22" name="Rounded Rectangular Callout 9">
            <a:extLst>
              <a:ext uri="{FF2B5EF4-FFF2-40B4-BE49-F238E27FC236}">
                <a16:creationId xmlns:a16="http://schemas.microsoft.com/office/drawing/2014/main" id="{A1EE6D57-5CC1-4108-9C49-8DB8EB27445F}"/>
              </a:ext>
            </a:extLst>
          </p:cNvPr>
          <p:cNvSpPr/>
          <p:nvPr/>
        </p:nvSpPr>
        <p:spPr>
          <a:xfrm>
            <a:off x="4686301" y="1249437"/>
            <a:ext cx="2517962" cy="627427"/>
          </a:xfrm>
          <a:prstGeom prst="wedgeRoundRectCallout">
            <a:avLst>
              <a:gd name="adj1" fmla="val 15903"/>
              <a:gd name="adj2" fmla="val 92330"/>
              <a:gd name="adj3" fmla="val 16667"/>
            </a:avLst>
          </a:prstGeom>
          <a:solidFill>
            <a:srgbClr val="474747">
              <a:alpha val="59000"/>
            </a:srgbClr>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atin typeface="Trebuchet MS" panose="020B0703020202090204" pitchFamily="34" charset="0"/>
            </a:endParaRPr>
          </a:p>
          <a:p>
            <a:pPr algn="ctr"/>
            <a:r>
              <a:rPr lang="nl-NL" sz="1100" dirty="0">
                <a:latin typeface="Trebuchet MS" panose="020B0703020202090204" pitchFamily="34" charset="0"/>
              </a:rPr>
              <a:t>Hebben de salesmensen de juiste attitudes om succesvoller te kunnen worden? </a:t>
            </a:r>
          </a:p>
          <a:p>
            <a:pPr algn="ctr"/>
            <a:endParaRPr lang="nl-NL" sz="1100" dirty="0">
              <a:latin typeface="Trebuchet MS" panose="020B0703020202090204" pitchFamily="34" charset="0"/>
            </a:endParaRPr>
          </a:p>
        </p:txBody>
      </p:sp>
    </p:spTree>
    <p:extLst>
      <p:ext uri="{BB962C8B-B14F-4D97-AF65-F5344CB8AC3E}">
        <p14:creationId xmlns:p14="http://schemas.microsoft.com/office/powerpoint/2010/main" val="320474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7D0220C5-E119-4250-8E3C-90ECD89EA1A5}"/>
              </a:ext>
            </a:extLst>
          </p:cNvPr>
          <p:cNvSpPr/>
          <p:nvPr/>
        </p:nvSpPr>
        <p:spPr>
          <a:xfrm>
            <a:off x="710292" y="2005156"/>
            <a:ext cx="7609115" cy="2615945"/>
          </a:xfrm>
          <a:prstGeom prst="roundRect">
            <a:avLst/>
          </a:prstGeom>
          <a:solidFill>
            <a:srgbClr val="FF87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err="1">
                <a:solidFill>
                  <a:schemeClr val="bg1"/>
                </a:solidFill>
                <a:latin typeface="Aller" panose="02000803040000020004" pitchFamily="2" charset="0"/>
              </a:rPr>
              <a:t>Resultaten</a:t>
            </a:r>
            <a:r>
              <a:rPr lang="en-US" dirty="0">
                <a:solidFill>
                  <a:schemeClr val="bg1"/>
                </a:solidFill>
                <a:latin typeface="Aller" panose="02000803040000020004" pitchFamily="2" charset="0"/>
              </a:rPr>
              <a:t> Sales Drives FMCG case</a:t>
            </a: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11</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pic>
        <p:nvPicPr>
          <p:cNvPr id="17" name="Picture 16">
            <a:extLst>
              <a:ext uri="{FF2B5EF4-FFF2-40B4-BE49-F238E27FC236}">
                <a16:creationId xmlns:a16="http://schemas.microsoft.com/office/drawing/2014/main" id="{CD5D70AA-DFBA-4267-BFD4-E1B237F3F9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77386" y="2269310"/>
            <a:ext cx="776973" cy="1527828"/>
          </a:xfrm>
          <a:prstGeom prst="rect">
            <a:avLst/>
          </a:prstGeom>
        </p:spPr>
      </p:pic>
      <p:sp>
        <p:nvSpPr>
          <p:cNvPr id="18" name="TextBox 17">
            <a:extLst>
              <a:ext uri="{FF2B5EF4-FFF2-40B4-BE49-F238E27FC236}">
                <a16:creationId xmlns:a16="http://schemas.microsoft.com/office/drawing/2014/main" id="{9CE25846-6C01-46BD-9DDB-2DF1F4D91CDC}"/>
              </a:ext>
            </a:extLst>
          </p:cNvPr>
          <p:cNvSpPr txBox="1"/>
          <p:nvPr/>
        </p:nvSpPr>
        <p:spPr>
          <a:xfrm>
            <a:off x="954798" y="4136321"/>
            <a:ext cx="1694530" cy="400110"/>
          </a:xfrm>
          <a:prstGeom prst="rect">
            <a:avLst/>
          </a:prstGeom>
          <a:noFill/>
        </p:spPr>
        <p:txBody>
          <a:bodyPr wrap="square" rtlCol="0">
            <a:spAutoFit/>
          </a:bodyPr>
          <a:lstStyle/>
          <a:p>
            <a:r>
              <a:rPr lang="en-CA" sz="2000" dirty="0">
                <a:solidFill>
                  <a:schemeClr val="tx1">
                    <a:lumMod val="85000"/>
                    <a:lumOff val="15000"/>
                  </a:schemeClr>
                </a:solidFill>
              </a:rPr>
              <a:t>Drive To Win</a:t>
            </a:r>
          </a:p>
        </p:txBody>
      </p:sp>
      <p:sp>
        <p:nvSpPr>
          <p:cNvPr id="20" name="TextBox 19">
            <a:extLst>
              <a:ext uri="{FF2B5EF4-FFF2-40B4-BE49-F238E27FC236}">
                <a16:creationId xmlns:a16="http://schemas.microsoft.com/office/drawing/2014/main" id="{38CC3E56-1BF6-4323-B77B-6D99C8451033}"/>
              </a:ext>
            </a:extLst>
          </p:cNvPr>
          <p:cNvSpPr txBox="1"/>
          <p:nvPr/>
        </p:nvSpPr>
        <p:spPr>
          <a:xfrm>
            <a:off x="3230900" y="4170236"/>
            <a:ext cx="1341099" cy="400110"/>
          </a:xfrm>
          <a:prstGeom prst="rect">
            <a:avLst/>
          </a:prstGeom>
          <a:noFill/>
        </p:spPr>
        <p:txBody>
          <a:bodyPr wrap="square" rtlCol="0">
            <a:spAutoFit/>
          </a:bodyPr>
          <a:lstStyle/>
          <a:p>
            <a:r>
              <a:rPr lang="en-CA" sz="2000" dirty="0" err="1">
                <a:solidFill>
                  <a:schemeClr val="tx1">
                    <a:lumMod val="85000"/>
                    <a:lumOff val="15000"/>
                  </a:schemeClr>
                </a:solidFill>
              </a:rPr>
              <a:t>Passie</a:t>
            </a:r>
            <a:endParaRPr lang="en-CA" sz="2000" dirty="0">
              <a:solidFill>
                <a:schemeClr val="tx1">
                  <a:lumMod val="85000"/>
                  <a:lumOff val="15000"/>
                </a:schemeClr>
              </a:solidFill>
            </a:endParaRPr>
          </a:p>
        </p:txBody>
      </p:sp>
      <p:sp>
        <p:nvSpPr>
          <p:cNvPr id="21" name="TextBox 20">
            <a:extLst>
              <a:ext uri="{FF2B5EF4-FFF2-40B4-BE49-F238E27FC236}">
                <a16:creationId xmlns:a16="http://schemas.microsoft.com/office/drawing/2014/main" id="{20998F84-EFFE-4160-AB83-EE3213694EE2}"/>
              </a:ext>
            </a:extLst>
          </p:cNvPr>
          <p:cNvSpPr txBox="1"/>
          <p:nvPr/>
        </p:nvSpPr>
        <p:spPr>
          <a:xfrm>
            <a:off x="4531814" y="4170236"/>
            <a:ext cx="2109115" cy="400110"/>
          </a:xfrm>
          <a:prstGeom prst="rect">
            <a:avLst/>
          </a:prstGeom>
          <a:noFill/>
        </p:spPr>
        <p:txBody>
          <a:bodyPr wrap="square" rtlCol="0">
            <a:spAutoFit/>
          </a:bodyPr>
          <a:lstStyle/>
          <a:p>
            <a:pPr algn="ctr"/>
            <a:r>
              <a:rPr lang="en-CA" sz="2000" dirty="0">
                <a:solidFill>
                  <a:schemeClr val="tx1">
                    <a:lumMod val="85000"/>
                    <a:lumOff val="15000"/>
                  </a:schemeClr>
                </a:solidFill>
              </a:rPr>
              <a:t>Mental Fitness</a:t>
            </a:r>
          </a:p>
        </p:txBody>
      </p:sp>
      <p:sp>
        <p:nvSpPr>
          <p:cNvPr id="22" name="TextBox 21">
            <a:extLst>
              <a:ext uri="{FF2B5EF4-FFF2-40B4-BE49-F238E27FC236}">
                <a16:creationId xmlns:a16="http://schemas.microsoft.com/office/drawing/2014/main" id="{3ED93831-A0B9-4492-ADAB-8A68382CC41A}"/>
              </a:ext>
            </a:extLst>
          </p:cNvPr>
          <p:cNvSpPr txBox="1"/>
          <p:nvPr/>
        </p:nvSpPr>
        <p:spPr>
          <a:xfrm>
            <a:off x="6822558" y="4170236"/>
            <a:ext cx="1781273" cy="400110"/>
          </a:xfrm>
          <a:prstGeom prst="rect">
            <a:avLst/>
          </a:prstGeom>
          <a:noFill/>
        </p:spPr>
        <p:txBody>
          <a:bodyPr wrap="square" rtlCol="0">
            <a:spAutoFit/>
          </a:bodyPr>
          <a:lstStyle/>
          <a:p>
            <a:r>
              <a:rPr lang="en-CA" sz="2000" dirty="0" err="1">
                <a:solidFill>
                  <a:schemeClr val="tx1">
                    <a:lumMod val="85000"/>
                    <a:lumOff val="15000"/>
                  </a:schemeClr>
                </a:solidFill>
              </a:rPr>
              <a:t>Motivatie</a:t>
            </a:r>
            <a:endParaRPr lang="en-CA" sz="2000" dirty="0">
              <a:solidFill>
                <a:schemeClr val="tx1">
                  <a:lumMod val="85000"/>
                  <a:lumOff val="15000"/>
                </a:schemeClr>
              </a:solidFill>
            </a:endParaRPr>
          </a:p>
        </p:txBody>
      </p:sp>
      <p:pic>
        <p:nvPicPr>
          <p:cNvPr id="23" name="Picture 22">
            <a:extLst>
              <a:ext uri="{FF2B5EF4-FFF2-40B4-BE49-F238E27FC236}">
                <a16:creationId xmlns:a16="http://schemas.microsoft.com/office/drawing/2014/main" id="{F97F5860-9346-4FA9-A2C1-5B77F4D4F7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97886" y="2269310"/>
            <a:ext cx="776973" cy="1527828"/>
          </a:xfrm>
          <a:prstGeom prst="rect">
            <a:avLst/>
          </a:prstGeom>
        </p:spPr>
      </p:pic>
      <p:grpSp>
        <p:nvGrpSpPr>
          <p:cNvPr id="24" name="Group 23">
            <a:extLst>
              <a:ext uri="{FF2B5EF4-FFF2-40B4-BE49-F238E27FC236}">
                <a16:creationId xmlns:a16="http://schemas.microsoft.com/office/drawing/2014/main" id="{97E52D4B-6DF5-439F-9609-DFFBE8D76BCD}"/>
              </a:ext>
            </a:extLst>
          </p:cNvPr>
          <p:cNvGrpSpPr/>
          <p:nvPr/>
        </p:nvGrpSpPr>
        <p:grpSpPr>
          <a:xfrm>
            <a:off x="3253642" y="2269310"/>
            <a:ext cx="771768" cy="1527828"/>
            <a:chOff x="1425084" y="2889538"/>
            <a:chExt cx="909493" cy="1939632"/>
          </a:xfrm>
        </p:grpSpPr>
        <p:pic>
          <p:nvPicPr>
            <p:cNvPr id="25" name="Picture 24">
              <a:extLst>
                <a:ext uri="{FF2B5EF4-FFF2-40B4-BE49-F238E27FC236}">
                  <a16:creationId xmlns:a16="http://schemas.microsoft.com/office/drawing/2014/main" id="{40A9FC6E-E703-4A1B-A0E8-93C5E20FAD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5084" y="2889538"/>
              <a:ext cx="909493" cy="1939632"/>
            </a:xfrm>
            <a:prstGeom prst="rect">
              <a:avLst/>
            </a:prstGeom>
          </p:spPr>
        </p:pic>
        <p:sp>
          <p:nvSpPr>
            <p:cNvPr id="26" name="Oval 25">
              <a:extLst>
                <a:ext uri="{FF2B5EF4-FFF2-40B4-BE49-F238E27FC236}">
                  <a16:creationId xmlns:a16="http://schemas.microsoft.com/office/drawing/2014/main" id="{F8E6D5C0-2997-484E-8253-710718366065}"/>
                </a:ext>
              </a:extLst>
            </p:cNvPr>
            <p:cNvSpPr/>
            <p:nvPr/>
          </p:nvSpPr>
          <p:spPr>
            <a:xfrm>
              <a:off x="1671510" y="3118576"/>
              <a:ext cx="416639" cy="414583"/>
            </a:xfrm>
            <a:prstGeom prst="ellipse">
              <a:avLst/>
            </a:prstGeom>
            <a:gradFill flip="none" rotWithShape="1">
              <a:gsLst>
                <a:gs pos="66000">
                  <a:srgbClr val="FF0000"/>
                </a:gs>
                <a:gs pos="14000">
                  <a:schemeClr val="accent2">
                    <a:lumMod val="0"/>
                    <a:lumOff val="10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7" name="Oval 26">
              <a:extLst>
                <a:ext uri="{FF2B5EF4-FFF2-40B4-BE49-F238E27FC236}">
                  <a16:creationId xmlns:a16="http://schemas.microsoft.com/office/drawing/2014/main" id="{87F2EF61-4655-4706-AFBD-E9870D9BFE22}"/>
                </a:ext>
              </a:extLst>
            </p:cNvPr>
            <p:cNvSpPr/>
            <p:nvPr/>
          </p:nvSpPr>
          <p:spPr>
            <a:xfrm>
              <a:off x="1671510" y="3652062"/>
              <a:ext cx="416639" cy="414583"/>
            </a:xfrm>
            <a:prstGeom prst="ellipse">
              <a:avLst/>
            </a:prstGeom>
            <a:gradFill>
              <a:gsLst>
                <a:gs pos="17000">
                  <a:srgbClr val="294450"/>
                </a:gs>
                <a:gs pos="0">
                  <a:schemeClr val="accent2">
                    <a:lumMod val="0"/>
                    <a:lumOff val="100000"/>
                  </a:schemeClr>
                </a:gs>
                <a:gs pos="100000">
                  <a:srgbClr val="425037"/>
                </a:gs>
              </a:gsLst>
              <a:path path="circle">
                <a:fillToRect r="100000" b="100000"/>
              </a:path>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grpSp>
      <p:sp>
        <p:nvSpPr>
          <p:cNvPr id="28" name="Rectangle 27">
            <a:extLst>
              <a:ext uri="{FF2B5EF4-FFF2-40B4-BE49-F238E27FC236}">
                <a16:creationId xmlns:a16="http://schemas.microsoft.com/office/drawing/2014/main" id="{4B6B51DD-570C-4657-8D72-80AD662B6CA4}"/>
              </a:ext>
            </a:extLst>
          </p:cNvPr>
          <p:cNvSpPr/>
          <p:nvPr/>
        </p:nvSpPr>
        <p:spPr>
          <a:xfrm>
            <a:off x="248138" y="1637266"/>
            <a:ext cx="8533422" cy="369332"/>
          </a:xfrm>
          <a:prstGeom prst="rect">
            <a:avLst/>
          </a:prstGeom>
        </p:spPr>
        <p:txBody>
          <a:bodyPr wrap="square">
            <a:spAutoFit/>
          </a:bodyPr>
          <a:lstStyle/>
          <a:p>
            <a:pPr algn="ctr"/>
            <a:r>
              <a:rPr lang="nl-NL" i="1" dirty="0">
                <a:solidFill>
                  <a:schemeClr val="tx1">
                    <a:lumMod val="85000"/>
                    <a:lumOff val="15000"/>
                  </a:schemeClr>
                </a:solidFill>
              </a:rPr>
              <a:t>Hoe staat het met de Sales Mindset van de Accountmanagers?</a:t>
            </a:r>
          </a:p>
        </p:txBody>
      </p:sp>
      <p:pic>
        <p:nvPicPr>
          <p:cNvPr id="29" name="Picture 28">
            <a:extLst>
              <a:ext uri="{FF2B5EF4-FFF2-40B4-BE49-F238E27FC236}">
                <a16:creationId xmlns:a16="http://schemas.microsoft.com/office/drawing/2014/main" id="{A9BE8E8C-2323-4A96-A5C2-451B9438FC1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23966" y="2288014"/>
            <a:ext cx="771768" cy="1527828"/>
          </a:xfrm>
          <a:prstGeom prst="rect">
            <a:avLst/>
          </a:prstGeom>
        </p:spPr>
      </p:pic>
    </p:spTree>
    <p:extLst>
      <p:ext uri="{BB962C8B-B14F-4D97-AF65-F5344CB8AC3E}">
        <p14:creationId xmlns:p14="http://schemas.microsoft.com/office/powerpoint/2010/main" val="3632968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B980801-B372-414E-933A-10D8174D823C}"/>
              </a:ext>
            </a:extLst>
          </p:cNvPr>
          <p:cNvSpPr/>
          <p:nvPr/>
        </p:nvSpPr>
        <p:spPr>
          <a:xfrm>
            <a:off x="0" y="1242137"/>
            <a:ext cx="2618741" cy="3901363"/>
          </a:xfrm>
          <a:prstGeom prst="rect">
            <a:avLst/>
          </a:prstGeom>
          <a:solidFill>
            <a:srgbClr val="FF87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pic>
        <p:nvPicPr>
          <p:cNvPr id="33" name="Picture 32">
            <a:extLst>
              <a:ext uri="{FF2B5EF4-FFF2-40B4-BE49-F238E27FC236}">
                <a16:creationId xmlns:a16="http://schemas.microsoft.com/office/drawing/2014/main" id="{E41FEA3C-D3F3-486B-9B42-CFF54C0B7921}"/>
              </a:ext>
            </a:extLst>
          </p:cNvPr>
          <p:cNvPicPr>
            <a:picLocks noChangeAspect="1"/>
          </p:cNvPicPr>
          <p:nvPr/>
        </p:nvPicPr>
        <p:blipFill>
          <a:blip r:embed="rId2"/>
          <a:stretch>
            <a:fillRect/>
          </a:stretch>
        </p:blipFill>
        <p:spPr>
          <a:xfrm>
            <a:off x="5877287" y="1151947"/>
            <a:ext cx="2287006" cy="3991554"/>
          </a:xfrm>
          <a:prstGeom prst="rect">
            <a:avLst/>
          </a:prstGeom>
        </p:spPr>
      </p:pic>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err="1">
                <a:solidFill>
                  <a:schemeClr val="bg1"/>
                </a:solidFill>
                <a:latin typeface="Aller" panose="02000803040000020004" pitchFamily="2" charset="0"/>
              </a:rPr>
              <a:t>Teamviewer</a:t>
            </a:r>
            <a:r>
              <a:rPr lang="en-US" dirty="0">
                <a:solidFill>
                  <a:schemeClr val="bg1"/>
                </a:solidFill>
                <a:latin typeface="Aller" panose="02000803040000020004" pitchFamily="2" charset="0"/>
              </a:rPr>
              <a:t> FMCG – Sales Drives</a:t>
            </a: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12</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31" name="TextBox 30">
            <a:extLst>
              <a:ext uri="{FF2B5EF4-FFF2-40B4-BE49-F238E27FC236}">
                <a16:creationId xmlns:a16="http://schemas.microsoft.com/office/drawing/2014/main" id="{BC615609-21BC-47EC-AD85-F9565EA82E42}"/>
              </a:ext>
            </a:extLst>
          </p:cNvPr>
          <p:cNvSpPr txBox="1"/>
          <p:nvPr/>
        </p:nvSpPr>
        <p:spPr>
          <a:xfrm>
            <a:off x="3088950" y="1853992"/>
            <a:ext cx="2815442" cy="2677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ctr" defTabSz="457200" rtl="0" fontAlgn="auto" latinLnBrk="0" hangingPunct="0">
              <a:lnSpc>
                <a:spcPct val="100000"/>
              </a:lnSpc>
              <a:spcBef>
                <a:spcPts val="0"/>
              </a:spcBef>
              <a:spcAft>
                <a:spcPts val="0"/>
              </a:spcAft>
              <a:buClrTx/>
              <a:buSzTx/>
              <a:tabLst/>
            </a:pPr>
            <a:r>
              <a:rPr kumimoji="0" lang="en-AU" sz="1400" b="0"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Gemiddeld</a:t>
            </a: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0"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genomen</a:t>
            </a: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0"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wordt</a:t>
            </a: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1"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a:t>
            </a:r>
            <a:r>
              <a:rPr kumimoji="0" lang="en-AU" sz="1400" b="1"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Winnen</a:t>
            </a:r>
            <a:r>
              <a:rPr kumimoji="0" lang="en-AU" sz="1400" b="1"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of “</a:t>
            </a:r>
            <a:r>
              <a:rPr kumimoji="0" lang="en-AU" sz="1400" b="1"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Verliezen</a:t>
            </a:r>
            <a:r>
              <a:rPr kumimoji="0" lang="en-AU" sz="1400" b="1"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1"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niet</a:t>
            </a:r>
            <a:r>
              <a:rPr kumimoji="0" lang="en-AU" sz="1400" b="1"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1"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belangrijk</a:t>
            </a:r>
            <a:r>
              <a:rPr kumimoji="0" lang="en-AU" sz="1400" b="1"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1"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genoeg</a:t>
            </a:r>
            <a:r>
              <a:rPr kumimoji="0" lang="en-AU" sz="1400" b="1"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0"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gevonden</a:t>
            </a: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Wat </a:t>
            </a:r>
            <a:r>
              <a:rPr kumimoji="0" lang="en-AU" sz="1400" b="0"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kan</a:t>
            </a: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je </a:t>
            </a:r>
            <a:r>
              <a:rPr kumimoji="0" lang="en-AU" sz="1400" b="0"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daaraan</a:t>
            </a: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0"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doen</a:t>
            </a: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a:t>
            </a:r>
          </a:p>
          <a:p>
            <a:pPr marR="0" algn="ctr" defTabSz="457200" rtl="0" fontAlgn="auto" latinLnBrk="0" hangingPunct="0">
              <a:lnSpc>
                <a:spcPct val="100000"/>
              </a:lnSpc>
              <a:spcBef>
                <a:spcPts val="0"/>
              </a:spcBef>
              <a:spcAft>
                <a:spcPts val="0"/>
              </a:spcAft>
              <a:buClrTx/>
              <a:buSzTx/>
              <a:tabLst/>
            </a:pPr>
            <a:endParaRPr lang="en-AU" sz="1400" dirty="0">
              <a:solidFill>
                <a:srgbClr val="000000"/>
              </a:solidFill>
              <a:latin typeface="Trebuchet MS" panose="020B0603020202020204" pitchFamily="34" charset="0"/>
              <a:ea typeface="+mj-ea"/>
              <a:cs typeface="+mj-cs"/>
              <a:sym typeface="Calibri"/>
            </a:endParaRPr>
          </a:p>
          <a:p>
            <a:pPr marR="0" algn="ctr" defTabSz="457200" rtl="0" fontAlgn="auto" latinLnBrk="0" hangingPunct="0">
              <a:lnSpc>
                <a:spcPct val="100000"/>
              </a:lnSpc>
              <a:spcBef>
                <a:spcPts val="0"/>
              </a:spcBef>
              <a:spcAft>
                <a:spcPts val="0"/>
              </a:spcAft>
              <a:buClrTx/>
              <a:buSzTx/>
              <a:tabLst/>
            </a:pP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Wat </a:t>
            </a:r>
            <a:r>
              <a:rPr kumimoji="0" lang="en-AU" sz="1400" b="0"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kan</a:t>
            </a: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je </a:t>
            </a:r>
            <a:r>
              <a:rPr kumimoji="0" lang="en-AU" sz="1400" b="0"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doen</a:t>
            </a: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om de </a:t>
            </a:r>
            <a:r>
              <a:rPr kumimoji="0" lang="en-AU" sz="1400" b="1"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AM’s </a:t>
            </a:r>
            <a:r>
              <a:rPr kumimoji="0" lang="en-AU" sz="1400" b="1"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meer</a:t>
            </a:r>
            <a:r>
              <a:rPr kumimoji="0" lang="en-AU" sz="1400" b="1"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1"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zelfvertrouwen</a:t>
            </a:r>
            <a:r>
              <a:rPr kumimoji="0" lang="en-AU" sz="1400" b="1"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1"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te</a:t>
            </a:r>
            <a:r>
              <a:rPr kumimoji="0" lang="en-AU" sz="1400" b="1"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1"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geven</a:t>
            </a:r>
            <a:r>
              <a:rPr kumimoji="0" lang="en-AU" sz="1400" b="1"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0"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en</a:t>
            </a: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1"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trotser</a:t>
            </a: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0"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te</a:t>
            </a: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laten </a:t>
            </a:r>
            <a:r>
              <a:rPr kumimoji="0" lang="en-AU" sz="1400" b="0"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zijn</a:t>
            </a: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op </a:t>
            </a:r>
            <a:r>
              <a:rPr kumimoji="0" lang="en-AU" sz="1400" b="0"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ons</a:t>
            </a:r>
            <a:r>
              <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en-AU" sz="1400" b="0"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bedrijf</a:t>
            </a:r>
            <a:r>
              <a:rPr lang="en-AU" sz="1400" dirty="0">
                <a:solidFill>
                  <a:srgbClr val="000000"/>
                </a:solidFill>
                <a:latin typeface="Trebuchet MS" panose="020B0603020202020204" pitchFamily="34" charset="0"/>
                <a:ea typeface="+mj-ea"/>
                <a:cs typeface="+mj-cs"/>
                <a:sym typeface="Calibri"/>
              </a:rPr>
              <a:t> FMCG?</a:t>
            </a:r>
          </a:p>
          <a:p>
            <a:pPr marR="0" algn="ctr" defTabSz="457200" rtl="0" fontAlgn="auto" latinLnBrk="0" hangingPunct="0">
              <a:lnSpc>
                <a:spcPct val="100000"/>
              </a:lnSpc>
              <a:spcBef>
                <a:spcPts val="0"/>
              </a:spcBef>
              <a:spcAft>
                <a:spcPts val="0"/>
              </a:spcAft>
              <a:buClrTx/>
              <a:buSzTx/>
              <a:tabLst/>
            </a:pPr>
            <a:endPar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endParaRPr>
          </a:p>
          <a:p>
            <a:pPr marR="0" algn="ctr" defTabSz="457200" rtl="0" fontAlgn="auto" latinLnBrk="0" hangingPunct="0">
              <a:lnSpc>
                <a:spcPct val="100000"/>
              </a:lnSpc>
              <a:spcBef>
                <a:spcPts val="0"/>
              </a:spcBef>
              <a:spcAft>
                <a:spcPts val="0"/>
              </a:spcAft>
              <a:buClrTx/>
              <a:buSzTx/>
              <a:tabLst/>
            </a:pPr>
            <a:r>
              <a:rPr lang="en-AU" sz="1400" dirty="0">
                <a:solidFill>
                  <a:srgbClr val="000000"/>
                </a:solidFill>
                <a:latin typeface="Trebuchet MS" panose="020B0603020202020204" pitchFamily="34" charset="0"/>
                <a:ea typeface="+mj-ea"/>
                <a:cs typeface="+mj-cs"/>
                <a:sym typeface="Calibri"/>
              </a:rPr>
              <a:t>Wat ga je met de </a:t>
            </a:r>
            <a:r>
              <a:rPr lang="en-AU" sz="1400" dirty="0" err="1">
                <a:solidFill>
                  <a:srgbClr val="000000"/>
                </a:solidFill>
                <a:latin typeface="Trebuchet MS" panose="020B0603020202020204" pitchFamily="34" charset="0"/>
                <a:ea typeface="+mj-ea"/>
                <a:cs typeface="+mj-cs"/>
                <a:sym typeface="Calibri"/>
              </a:rPr>
              <a:t>andere</a:t>
            </a:r>
            <a:r>
              <a:rPr lang="en-AU" sz="1400" dirty="0">
                <a:solidFill>
                  <a:srgbClr val="000000"/>
                </a:solidFill>
                <a:latin typeface="Trebuchet MS" panose="020B0603020202020204" pitchFamily="34" charset="0"/>
                <a:ea typeface="+mj-ea"/>
                <a:cs typeface="+mj-cs"/>
                <a:sym typeface="Calibri"/>
              </a:rPr>
              <a:t> </a:t>
            </a:r>
            <a:r>
              <a:rPr lang="en-AU" sz="1400" b="1" dirty="0">
                <a:solidFill>
                  <a:srgbClr val="000000"/>
                </a:solidFill>
                <a:latin typeface="Trebuchet MS" panose="020B0603020202020204" pitchFamily="34" charset="0"/>
                <a:ea typeface="+mj-ea"/>
                <a:cs typeface="+mj-cs"/>
                <a:sym typeface="Calibri"/>
              </a:rPr>
              <a:t>“Rode </a:t>
            </a:r>
            <a:r>
              <a:rPr lang="en-AU" sz="1400" b="1" dirty="0" err="1">
                <a:solidFill>
                  <a:srgbClr val="000000"/>
                </a:solidFill>
                <a:latin typeface="Trebuchet MS" panose="020B0603020202020204" pitchFamily="34" charset="0"/>
                <a:ea typeface="+mj-ea"/>
                <a:cs typeface="+mj-cs"/>
                <a:sym typeface="Calibri"/>
              </a:rPr>
              <a:t>startlichten</a:t>
            </a:r>
            <a:r>
              <a:rPr lang="en-AU" sz="1400" b="1" dirty="0">
                <a:solidFill>
                  <a:srgbClr val="000000"/>
                </a:solidFill>
                <a:latin typeface="Trebuchet MS" panose="020B0603020202020204" pitchFamily="34" charset="0"/>
                <a:ea typeface="+mj-ea"/>
                <a:cs typeface="+mj-cs"/>
                <a:sym typeface="Calibri"/>
              </a:rPr>
              <a:t>” </a:t>
            </a:r>
            <a:r>
              <a:rPr lang="en-AU" sz="1400" dirty="0" err="1">
                <a:solidFill>
                  <a:srgbClr val="000000"/>
                </a:solidFill>
                <a:latin typeface="Trebuchet MS" panose="020B0603020202020204" pitchFamily="34" charset="0"/>
                <a:ea typeface="+mj-ea"/>
                <a:cs typeface="+mj-cs"/>
                <a:sym typeface="Calibri"/>
              </a:rPr>
              <a:t>doen</a:t>
            </a:r>
            <a:r>
              <a:rPr lang="en-AU" sz="1400" dirty="0">
                <a:solidFill>
                  <a:srgbClr val="000000"/>
                </a:solidFill>
                <a:latin typeface="Trebuchet MS" panose="020B0603020202020204" pitchFamily="34" charset="0"/>
                <a:ea typeface="+mj-ea"/>
                <a:cs typeface="+mj-cs"/>
                <a:sym typeface="Calibri"/>
              </a:rPr>
              <a:t>?</a:t>
            </a:r>
            <a:endParaRPr kumimoji="0" lang="en-AU"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endParaRPr>
          </a:p>
        </p:txBody>
      </p:sp>
      <p:pic>
        <p:nvPicPr>
          <p:cNvPr id="32" name="Picture 31">
            <a:extLst>
              <a:ext uri="{FF2B5EF4-FFF2-40B4-BE49-F238E27FC236}">
                <a16:creationId xmlns:a16="http://schemas.microsoft.com/office/drawing/2014/main" id="{571EAA4F-991D-47A4-B8FC-2A6F6880E7B8}"/>
              </a:ext>
            </a:extLst>
          </p:cNvPr>
          <p:cNvPicPr>
            <a:picLocks noChangeAspect="1"/>
          </p:cNvPicPr>
          <p:nvPr/>
        </p:nvPicPr>
        <p:blipFill>
          <a:blip r:embed="rId7"/>
          <a:stretch>
            <a:fillRect/>
          </a:stretch>
        </p:blipFill>
        <p:spPr>
          <a:xfrm>
            <a:off x="295409" y="1768140"/>
            <a:ext cx="1941996" cy="2510385"/>
          </a:xfrm>
          <a:prstGeom prst="rect">
            <a:avLst/>
          </a:prstGeom>
        </p:spPr>
      </p:pic>
      <p:grpSp>
        <p:nvGrpSpPr>
          <p:cNvPr id="7" name="Group 6">
            <a:extLst>
              <a:ext uri="{FF2B5EF4-FFF2-40B4-BE49-F238E27FC236}">
                <a16:creationId xmlns:a16="http://schemas.microsoft.com/office/drawing/2014/main" id="{70AB49D9-3931-41D9-96C7-3060C27870FA}"/>
              </a:ext>
            </a:extLst>
          </p:cNvPr>
          <p:cNvGrpSpPr/>
          <p:nvPr/>
        </p:nvGrpSpPr>
        <p:grpSpPr>
          <a:xfrm>
            <a:off x="129879" y="1606597"/>
            <a:ext cx="477888" cy="362066"/>
            <a:chOff x="163286" y="1679005"/>
            <a:chExt cx="477888" cy="362066"/>
          </a:xfrm>
        </p:grpSpPr>
        <p:cxnSp>
          <p:nvCxnSpPr>
            <p:cNvPr id="5" name="Straight Connector 4">
              <a:extLst>
                <a:ext uri="{FF2B5EF4-FFF2-40B4-BE49-F238E27FC236}">
                  <a16:creationId xmlns:a16="http://schemas.microsoft.com/office/drawing/2014/main" id="{34A2F078-D0F4-46AE-95C8-2D2DAB820EFF}"/>
                </a:ext>
              </a:extLst>
            </p:cNvPr>
            <p:cNvCxnSpPr/>
            <p:nvPr/>
          </p:nvCxnSpPr>
          <p:spPr>
            <a:xfrm>
              <a:off x="163286" y="1679005"/>
              <a:ext cx="0" cy="362066"/>
            </a:xfrm>
            <a:prstGeom prst="line">
              <a:avLst/>
            </a:prstGeom>
            <a:ln w="19050">
              <a:solidFill>
                <a:srgbClr val="FF87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71ECEED-94EE-4B72-9330-AE2BCA5B934D}"/>
                </a:ext>
              </a:extLst>
            </p:cNvPr>
            <p:cNvCxnSpPr>
              <a:cxnSpLocks/>
            </p:cNvCxnSpPr>
            <p:nvPr/>
          </p:nvCxnSpPr>
          <p:spPr>
            <a:xfrm>
              <a:off x="163286" y="1679005"/>
              <a:ext cx="477888" cy="0"/>
            </a:xfrm>
            <a:prstGeom prst="line">
              <a:avLst/>
            </a:prstGeom>
            <a:ln w="19050">
              <a:solidFill>
                <a:srgbClr val="FF8700"/>
              </a:solidFill>
            </a:ln>
          </p:spPr>
          <p:style>
            <a:lnRef idx="1">
              <a:schemeClr val="accent2"/>
            </a:lnRef>
            <a:fillRef idx="0">
              <a:schemeClr val="accent2"/>
            </a:fillRef>
            <a:effectRef idx="0">
              <a:schemeClr val="accent2"/>
            </a:effectRef>
            <a:fontRef idx="minor">
              <a:schemeClr val="tx1"/>
            </a:fontRef>
          </p:style>
        </p:cxnSp>
      </p:grpSp>
      <p:grpSp>
        <p:nvGrpSpPr>
          <p:cNvPr id="35" name="Group 34">
            <a:extLst>
              <a:ext uri="{FF2B5EF4-FFF2-40B4-BE49-F238E27FC236}">
                <a16:creationId xmlns:a16="http://schemas.microsoft.com/office/drawing/2014/main" id="{48F67D09-2516-4508-8573-8F47669A136A}"/>
              </a:ext>
            </a:extLst>
          </p:cNvPr>
          <p:cNvGrpSpPr/>
          <p:nvPr/>
        </p:nvGrpSpPr>
        <p:grpSpPr>
          <a:xfrm rot="10800000">
            <a:off x="1891639" y="4078002"/>
            <a:ext cx="477888" cy="362066"/>
            <a:chOff x="163286" y="1679005"/>
            <a:chExt cx="477888" cy="362066"/>
          </a:xfrm>
        </p:grpSpPr>
        <p:cxnSp>
          <p:nvCxnSpPr>
            <p:cNvPr id="36" name="Straight Connector 35">
              <a:extLst>
                <a:ext uri="{FF2B5EF4-FFF2-40B4-BE49-F238E27FC236}">
                  <a16:creationId xmlns:a16="http://schemas.microsoft.com/office/drawing/2014/main" id="{98738787-B5D1-47D2-BCD6-21D8B3BC1F4E}"/>
                </a:ext>
              </a:extLst>
            </p:cNvPr>
            <p:cNvCxnSpPr/>
            <p:nvPr/>
          </p:nvCxnSpPr>
          <p:spPr>
            <a:xfrm>
              <a:off x="163286" y="1679005"/>
              <a:ext cx="0" cy="362066"/>
            </a:xfrm>
            <a:prstGeom prst="line">
              <a:avLst/>
            </a:prstGeom>
            <a:ln w="19050">
              <a:solidFill>
                <a:srgbClr val="FF87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ECAA61A-F8B8-4452-9705-65EEBE1A9BF5}"/>
                </a:ext>
              </a:extLst>
            </p:cNvPr>
            <p:cNvCxnSpPr>
              <a:cxnSpLocks/>
            </p:cNvCxnSpPr>
            <p:nvPr/>
          </p:nvCxnSpPr>
          <p:spPr>
            <a:xfrm>
              <a:off x="163286" y="1679005"/>
              <a:ext cx="477888" cy="0"/>
            </a:xfrm>
            <a:prstGeom prst="line">
              <a:avLst/>
            </a:prstGeom>
            <a:ln w="19050">
              <a:solidFill>
                <a:srgbClr val="FF8700"/>
              </a:solidFill>
            </a:ln>
          </p:spPr>
          <p:style>
            <a:lnRef idx="1">
              <a:schemeClr val="accent2"/>
            </a:lnRef>
            <a:fillRef idx="0">
              <a:schemeClr val="accent2"/>
            </a:fillRef>
            <a:effectRef idx="0">
              <a:schemeClr val="accent2"/>
            </a:effectRef>
            <a:fontRef idx="minor">
              <a:schemeClr val="tx1"/>
            </a:fontRef>
          </p:style>
        </p:cxnSp>
      </p:grpSp>
      <p:pic>
        <p:nvPicPr>
          <p:cNvPr id="9" name="Graphic 8" descr="Arrow Right outline">
            <a:extLst>
              <a:ext uri="{FF2B5EF4-FFF2-40B4-BE49-F238E27FC236}">
                <a16:creationId xmlns:a16="http://schemas.microsoft.com/office/drawing/2014/main" id="{B2D281E9-DFFF-4E22-91A4-ACAE0501A9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91779" y="1787630"/>
            <a:ext cx="489542" cy="489542"/>
          </a:xfrm>
          <a:prstGeom prst="rect">
            <a:avLst/>
          </a:prstGeom>
        </p:spPr>
      </p:pic>
      <p:pic>
        <p:nvPicPr>
          <p:cNvPr id="39" name="Graphic 38" descr="Arrow Right outline">
            <a:extLst>
              <a:ext uri="{FF2B5EF4-FFF2-40B4-BE49-F238E27FC236}">
                <a16:creationId xmlns:a16="http://schemas.microsoft.com/office/drawing/2014/main" id="{24633943-5181-40DB-B0AD-B92A6D605D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07614" y="2822665"/>
            <a:ext cx="489542" cy="489542"/>
          </a:xfrm>
          <a:prstGeom prst="rect">
            <a:avLst/>
          </a:prstGeom>
        </p:spPr>
      </p:pic>
      <p:pic>
        <p:nvPicPr>
          <p:cNvPr id="41" name="Graphic 40" descr="Arrow Right outline">
            <a:extLst>
              <a:ext uri="{FF2B5EF4-FFF2-40B4-BE49-F238E27FC236}">
                <a16:creationId xmlns:a16="http://schemas.microsoft.com/office/drawing/2014/main" id="{F1FDE302-9FA6-436E-8E92-410097A13D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97350" y="3913048"/>
            <a:ext cx="489542" cy="489542"/>
          </a:xfrm>
          <a:prstGeom prst="rect">
            <a:avLst/>
          </a:prstGeom>
        </p:spPr>
      </p:pic>
    </p:spTree>
    <p:extLst>
      <p:ext uri="{BB962C8B-B14F-4D97-AF65-F5344CB8AC3E}">
        <p14:creationId xmlns:p14="http://schemas.microsoft.com/office/powerpoint/2010/main" val="3216059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Rounded Corners 72">
            <a:extLst>
              <a:ext uri="{FF2B5EF4-FFF2-40B4-BE49-F238E27FC236}">
                <a16:creationId xmlns:a16="http://schemas.microsoft.com/office/drawing/2014/main" id="{226FCA6E-9BE8-4572-A929-34684B94AEE3}"/>
              </a:ext>
            </a:extLst>
          </p:cNvPr>
          <p:cNvSpPr/>
          <p:nvPr/>
        </p:nvSpPr>
        <p:spPr>
          <a:xfrm>
            <a:off x="767442" y="2127717"/>
            <a:ext cx="7609115" cy="2615945"/>
          </a:xfrm>
          <a:prstGeom prst="roundRect">
            <a:avLst/>
          </a:prstGeom>
          <a:solidFill>
            <a:srgbClr val="FF87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err="1">
                <a:solidFill>
                  <a:schemeClr val="bg1"/>
                </a:solidFill>
                <a:latin typeface="Aller" panose="02000803040000020004" pitchFamily="2" charset="0"/>
              </a:rPr>
              <a:t>Resultaten</a:t>
            </a:r>
            <a:r>
              <a:rPr lang="en-US" dirty="0">
                <a:solidFill>
                  <a:schemeClr val="bg1"/>
                </a:solidFill>
                <a:latin typeface="Aller" panose="02000803040000020004" pitchFamily="2" charset="0"/>
              </a:rPr>
              <a:t> </a:t>
            </a:r>
            <a:r>
              <a:rPr lang="en-US" dirty="0" err="1">
                <a:solidFill>
                  <a:schemeClr val="bg1"/>
                </a:solidFill>
                <a:latin typeface="Aller" panose="02000803040000020004" pitchFamily="2" charset="0"/>
              </a:rPr>
              <a:t>Drijfveren</a:t>
            </a:r>
            <a:r>
              <a:rPr lang="en-US" dirty="0">
                <a:solidFill>
                  <a:schemeClr val="bg1"/>
                </a:solidFill>
                <a:latin typeface="Aller" panose="02000803040000020004" pitchFamily="2" charset="0"/>
              </a:rPr>
              <a:t> FMCG AM-team </a:t>
            </a: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13</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23" name="Text Placeholder 2">
            <a:extLst>
              <a:ext uri="{FF2B5EF4-FFF2-40B4-BE49-F238E27FC236}">
                <a16:creationId xmlns:a16="http://schemas.microsoft.com/office/drawing/2014/main" id="{9E27686A-524D-4869-B14A-8CFC4E46AB10}"/>
              </a:ext>
            </a:extLst>
          </p:cNvPr>
          <p:cNvSpPr txBox="1">
            <a:spLocks/>
          </p:cNvSpPr>
          <p:nvPr/>
        </p:nvSpPr>
        <p:spPr>
          <a:xfrm>
            <a:off x="107927" y="1443065"/>
            <a:ext cx="9132318" cy="646331"/>
          </a:xfrm>
          <a:prstGeom prst="rect">
            <a:avLst/>
          </a:prstGeom>
        </p:spPr>
        <p:txBody>
          <a:bodyPr wrap="square">
            <a:spAutoFit/>
          </a:bodyPr>
          <a:lstStyle>
            <a:defPPr>
              <a:defRPr lang="en-US"/>
            </a:defPPr>
            <a:lvl1pPr algn="ctr">
              <a:defRPr i="1">
                <a:solidFill>
                  <a:schemeClr val="tx1">
                    <a:lumMod val="85000"/>
                    <a:lumOff val="15000"/>
                  </a:schemeClr>
                </a:solidFill>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dirty="0"/>
              <a:t>Hoe motiveren we de FMCG accountmanagers?</a:t>
            </a:r>
          </a:p>
          <a:p>
            <a:r>
              <a:rPr lang="nl-NL" dirty="0"/>
              <a:t>En wat moet je juist niet doen?</a:t>
            </a:r>
          </a:p>
        </p:txBody>
      </p:sp>
      <p:pic>
        <p:nvPicPr>
          <p:cNvPr id="24" name="Picture 23">
            <a:extLst>
              <a:ext uri="{FF2B5EF4-FFF2-40B4-BE49-F238E27FC236}">
                <a16:creationId xmlns:a16="http://schemas.microsoft.com/office/drawing/2014/main" id="{47E9FC86-CE32-4433-BE67-086AA22DD4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05719" y="2360722"/>
            <a:ext cx="682120" cy="1454724"/>
          </a:xfrm>
          <a:prstGeom prst="rect">
            <a:avLst/>
          </a:prstGeom>
        </p:spPr>
      </p:pic>
      <p:pic>
        <p:nvPicPr>
          <p:cNvPr id="25" name="Picture 24">
            <a:extLst>
              <a:ext uri="{FF2B5EF4-FFF2-40B4-BE49-F238E27FC236}">
                <a16:creationId xmlns:a16="http://schemas.microsoft.com/office/drawing/2014/main" id="{C0F86469-9040-47AF-8107-311605156EF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06829" y="2360721"/>
            <a:ext cx="682120" cy="1454724"/>
          </a:xfrm>
          <a:prstGeom prst="rect">
            <a:avLst/>
          </a:prstGeom>
        </p:spPr>
      </p:pic>
      <p:pic>
        <p:nvPicPr>
          <p:cNvPr id="26" name="Picture 25">
            <a:extLst>
              <a:ext uri="{FF2B5EF4-FFF2-40B4-BE49-F238E27FC236}">
                <a16:creationId xmlns:a16="http://schemas.microsoft.com/office/drawing/2014/main" id="{68E00CFA-B4A9-4B7A-B9BA-69DE3F2E239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07939" y="2360721"/>
            <a:ext cx="682120" cy="1454724"/>
          </a:xfrm>
          <a:prstGeom prst="rect">
            <a:avLst/>
          </a:prstGeom>
        </p:spPr>
      </p:pic>
      <p:sp>
        <p:nvSpPr>
          <p:cNvPr id="27" name="TextBox 26">
            <a:extLst>
              <a:ext uri="{FF2B5EF4-FFF2-40B4-BE49-F238E27FC236}">
                <a16:creationId xmlns:a16="http://schemas.microsoft.com/office/drawing/2014/main" id="{3DFB9501-4757-4D2A-97C7-F21A79DA2975}"/>
              </a:ext>
            </a:extLst>
          </p:cNvPr>
          <p:cNvSpPr txBox="1"/>
          <p:nvPr/>
        </p:nvSpPr>
        <p:spPr>
          <a:xfrm>
            <a:off x="1003023" y="3978427"/>
            <a:ext cx="1344872" cy="507831"/>
          </a:xfrm>
          <a:prstGeom prst="rect">
            <a:avLst/>
          </a:prstGeom>
          <a:noFill/>
        </p:spPr>
        <p:txBody>
          <a:bodyPr wrap="square" rtlCol="0">
            <a:spAutoFit/>
          </a:bodyPr>
          <a:lstStyle/>
          <a:p>
            <a:pPr algn="ctr"/>
            <a:r>
              <a:rPr lang="en-CA" sz="1350" dirty="0">
                <a:solidFill>
                  <a:schemeClr val="tx1">
                    <a:lumMod val="85000"/>
                    <a:lumOff val="15000"/>
                  </a:schemeClr>
                </a:solidFill>
                <a:latin typeface="Trebuchet MS" panose="020B0603020202020204" pitchFamily="34" charset="0"/>
              </a:rPr>
              <a:t>CREATIVITEIT</a:t>
            </a:r>
          </a:p>
          <a:p>
            <a:pPr algn="ctr"/>
            <a:r>
              <a:rPr lang="en-CA" sz="1350" dirty="0">
                <a:solidFill>
                  <a:schemeClr val="tx1">
                    <a:lumMod val="85000"/>
                    <a:lumOff val="15000"/>
                  </a:schemeClr>
                </a:solidFill>
                <a:latin typeface="Trebuchet MS" panose="020B0603020202020204" pitchFamily="34" charset="0"/>
              </a:rPr>
              <a:t>INNOVATIE</a:t>
            </a:r>
          </a:p>
        </p:txBody>
      </p:sp>
      <p:sp>
        <p:nvSpPr>
          <p:cNvPr id="28" name="TextBox 27">
            <a:extLst>
              <a:ext uri="{FF2B5EF4-FFF2-40B4-BE49-F238E27FC236}">
                <a16:creationId xmlns:a16="http://schemas.microsoft.com/office/drawing/2014/main" id="{AEC74C44-0AD7-485F-B8FA-8964204C199C}"/>
              </a:ext>
            </a:extLst>
          </p:cNvPr>
          <p:cNvSpPr txBox="1"/>
          <p:nvPr/>
        </p:nvSpPr>
        <p:spPr>
          <a:xfrm>
            <a:off x="2447344" y="3971926"/>
            <a:ext cx="1201090" cy="507831"/>
          </a:xfrm>
          <a:prstGeom prst="rect">
            <a:avLst/>
          </a:prstGeom>
          <a:noFill/>
        </p:spPr>
        <p:txBody>
          <a:bodyPr wrap="square" rtlCol="0">
            <a:spAutoFit/>
          </a:bodyPr>
          <a:lstStyle/>
          <a:p>
            <a:pPr algn="ctr"/>
            <a:r>
              <a:rPr lang="en-CA" sz="1350" dirty="0">
                <a:solidFill>
                  <a:schemeClr val="tx1">
                    <a:lumMod val="85000"/>
                    <a:lumOff val="15000"/>
                  </a:schemeClr>
                </a:solidFill>
                <a:latin typeface="Trebuchet MS" panose="020B0603020202020204" pitchFamily="34" charset="0"/>
              </a:rPr>
              <a:t>MENS</a:t>
            </a:r>
          </a:p>
          <a:p>
            <a:pPr algn="ctr"/>
            <a:r>
              <a:rPr lang="en-CA" sz="1350" dirty="0">
                <a:solidFill>
                  <a:schemeClr val="tx1">
                    <a:lumMod val="85000"/>
                    <a:lumOff val="15000"/>
                  </a:schemeClr>
                </a:solidFill>
                <a:latin typeface="Trebuchet MS" panose="020B0603020202020204" pitchFamily="34" charset="0"/>
              </a:rPr>
              <a:t>ORIENTATIE</a:t>
            </a:r>
          </a:p>
        </p:txBody>
      </p:sp>
      <p:sp>
        <p:nvSpPr>
          <p:cNvPr id="29" name="TextBox 28">
            <a:extLst>
              <a:ext uri="{FF2B5EF4-FFF2-40B4-BE49-F238E27FC236}">
                <a16:creationId xmlns:a16="http://schemas.microsoft.com/office/drawing/2014/main" id="{0E0FE253-0C34-4183-BB07-4306D056C8F4}"/>
              </a:ext>
            </a:extLst>
          </p:cNvPr>
          <p:cNvSpPr txBox="1"/>
          <p:nvPr/>
        </p:nvSpPr>
        <p:spPr>
          <a:xfrm>
            <a:off x="3825926" y="3971926"/>
            <a:ext cx="1241705" cy="507831"/>
          </a:xfrm>
          <a:prstGeom prst="rect">
            <a:avLst/>
          </a:prstGeom>
          <a:noFill/>
        </p:spPr>
        <p:txBody>
          <a:bodyPr wrap="square" rtlCol="0">
            <a:spAutoFit/>
          </a:bodyPr>
          <a:lstStyle/>
          <a:p>
            <a:pPr algn="ctr"/>
            <a:r>
              <a:rPr lang="en-CA" sz="1350" dirty="0">
                <a:solidFill>
                  <a:schemeClr val="tx1">
                    <a:lumMod val="85000"/>
                    <a:lumOff val="15000"/>
                  </a:schemeClr>
                </a:solidFill>
                <a:latin typeface="Trebuchet MS" panose="020B0603020202020204" pitchFamily="34" charset="0"/>
              </a:rPr>
              <a:t>RESULTAAT</a:t>
            </a:r>
          </a:p>
          <a:p>
            <a:pPr algn="ctr"/>
            <a:r>
              <a:rPr lang="en-CA" sz="1350" dirty="0">
                <a:solidFill>
                  <a:schemeClr val="tx1">
                    <a:lumMod val="85000"/>
                    <a:lumOff val="15000"/>
                  </a:schemeClr>
                </a:solidFill>
                <a:latin typeface="Trebuchet MS" panose="020B0603020202020204" pitchFamily="34" charset="0"/>
              </a:rPr>
              <a:t>GERICHTHEID</a:t>
            </a:r>
          </a:p>
        </p:txBody>
      </p:sp>
      <p:sp>
        <p:nvSpPr>
          <p:cNvPr id="30" name="TextBox 29">
            <a:extLst>
              <a:ext uri="{FF2B5EF4-FFF2-40B4-BE49-F238E27FC236}">
                <a16:creationId xmlns:a16="http://schemas.microsoft.com/office/drawing/2014/main" id="{2865CF17-0BC5-4A91-8552-54FE49D73967}"/>
              </a:ext>
            </a:extLst>
          </p:cNvPr>
          <p:cNvSpPr txBox="1"/>
          <p:nvPr/>
        </p:nvSpPr>
        <p:spPr>
          <a:xfrm>
            <a:off x="6447591" y="3969490"/>
            <a:ext cx="1595311" cy="507831"/>
          </a:xfrm>
          <a:prstGeom prst="rect">
            <a:avLst/>
          </a:prstGeom>
          <a:noFill/>
        </p:spPr>
        <p:txBody>
          <a:bodyPr wrap="square" rtlCol="0">
            <a:spAutoFit/>
          </a:bodyPr>
          <a:lstStyle/>
          <a:p>
            <a:pPr algn="ctr"/>
            <a:r>
              <a:rPr lang="en-CA" sz="1350" dirty="0">
                <a:solidFill>
                  <a:schemeClr val="tx1">
                    <a:lumMod val="85000"/>
                    <a:lumOff val="15000"/>
                  </a:schemeClr>
                </a:solidFill>
                <a:latin typeface="Trebuchet MS" panose="020B0603020202020204" pitchFamily="34" charset="0"/>
              </a:rPr>
              <a:t>DAADKRACHT</a:t>
            </a:r>
          </a:p>
          <a:p>
            <a:pPr algn="ctr"/>
            <a:r>
              <a:rPr lang="en-CA" sz="1350" dirty="0">
                <a:solidFill>
                  <a:schemeClr val="tx1">
                    <a:lumMod val="85000"/>
                    <a:lumOff val="15000"/>
                  </a:schemeClr>
                </a:solidFill>
                <a:latin typeface="Trebuchet MS" panose="020B0603020202020204" pitchFamily="34" charset="0"/>
              </a:rPr>
              <a:t>DRUK</a:t>
            </a:r>
          </a:p>
        </p:txBody>
      </p:sp>
      <p:sp>
        <p:nvSpPr>
          <p:cNvPr id="42" name="TextBox 41">
            <a:extLst>
              <a:ext uri="{FF2B5EF4-FFF2-40B4-BE49-F238E27FC236}">
                <a16:creationId xmlns:a16="http://schemas.microsoft.com/office/drawing/2014/main" id="{28957FBB-A4F8-4145-9319-9FD28823F10E}"/>
              </a:ext>
            </a:extLst>
          </p:cNvPr>
          <p:cNvSpPr txBox="1"/>
          <p:nvPr/>
        </p:nvSpPr>
        <p:spPr>
          <a:xfrm>
            <a:off x="5266529" y="3968792"/>
            <a:ext cx="1158278" cy="507831"/>
          </a:xfrm>
          <a:prstGeom prst="rect">
            <a:avLst/>
          </a:prstGeom>
          <a:noFill/>
        </p:spPr>
        <p:txBody>
          <a:bodyPr wrap="square" rtlCol="0">
            <a:spAutoFit/>
          </a:bodyPr>
          <a:lstStyle/>
          <a:p>
            <a:pPr algn="ctr"/>
            <a:r>
              <a:rPr lang="en-CA" sz="1350" dirty="0">
                <a:solidFill>
                  <a:schemeClr val="tx1">
                    <a:lumMod val="85000"/>
                    <a:lumOff val="15000"/>
                  </a:schemeClr>
                </a:solidFill>
                <a:latin typeface="Trebuchet MS" panose="020B0603020202020204" pitchFamily="34" charset="0"/>
              </a:rPr>
              <a:t>STRUCTUUR</a:t>
            </a:r>
          </a:p>
          <a:p>
            <a:pPr algn="ctr"/>
            <a:r>
              <a:rPr lang="en-CA" sz="1350" dirty="0">
                <a:solidFill>
                  <a:schemeClr val="tx1">
                    <a:lumMod val="85000"/>
                    <a:lumOff val="15000"/>
                  </a:schemeClr>
                </a:solidFill>
                <a:latin typeface="Trebuchet MS" panose="020B0603020202020204" pitchFamily="34" charset="0"/>
              </a:rPr>
              <a:t>KPI’S</a:t>
            </a:r>
          </a:p>
        </p:txBody>
      </p:sp>
      <p:grpSp>
        <p:nvGrpSpPr>
          <p:cNvPr id="43" name="Group 42">
            <a:extLst>
              <a:ext uri="{FF2B5EF4-FFF2-40B4-BE49-F238E27FC236}">
                <a16:creationId xmlns:a16="http://schemas.microsoft.com/office/drawing/2014/main" id="{E269444F-825A-4738-9694-18DA326EEF03}"/>
              </a:ext>
            </a:extLst>
          </p:cNvPr>
          <p:cNvGrpSpPr/>
          <p:nvPr/>
        </p:nvGrpSpPr>
        <p:grpSpPr>
          <a:xfrm>
            <a:off x="6903499" y="2360722"/>
            <a:ext cx="682120" cy="1454724"/>
            <a:chOff x="1425084" y="2889538"/>
            <a:chExt cx="909493" cy="1939632"/>
          </a:xfrm>
        </p:grpSpPr>
        <p:pic>
          <p:nvPicPr>
            <p:cNvPr id="44" name="Picture 43">
              <a:extLst>
                <a:ext uri="{FF2B5EF4-FFF2-40B4-BE49-F238E27FC236}">
                  <a16:creationId xmlns:a16="http://schemas.microsoft.com/office/drawing/2014/main" id="{782ED724-80EB-4C8F-8847-A88B2C9415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084" y="2889538"/>
              <a:ext cx="909493" cy="1939632"/>
            </a:xfrm>
            <a:prstGeom prst="rect">
              <a:avLst/>
            </a:prstGeom>
          </p:spPr>
        </p:pic>
        <p:sp>
          <p:nvSpPr>
            <p:cNvPr id="45" name="Oval 44">
              <a:extLst>
                <a:ext uri="{FF2B5EF4-FFF2-40B4-BE49-F238E27FC236}">
                  <a16:creationId xmlns:a16="http://schemas.microsoft.com/office/drawing/2014/main" id="{EC651883-FB30-4FBB-808F-4AE7D51B5885}"/>
                </a:ext>
              </a:extLst>
            </p:cNvPr>
            <p:cNvSpPr/>
            <p:nvPr/>
          </p:nvSpPr>
          <p:spPr>
            <a:xfrm>
              <a:off x="1671510" y="3118576"/>
              <a:ext cx="416639" cy="414583"/>
            </a:xfrm>
            <a:prstGeom prst="ellipse">
              <a:avLst/>
            </a:prstGeom>
            <a:gradFill flip="none" rotWithShape="1">
              <a:gsLst>
                <a:gs pos="66000">
                  <a:srgbClr val="FF0000"/>
                </a:gs>
                <a:gs pos="14000">
                  <a:schemeClr val="accent2">
                    <a:lumMod val="0"/>
                    <a:lumOff val="10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lumMod val="85000"/>
                    <a:lumOff val="15000"/>
                  </a:schemeClr>
                </a:solidFill>
              </a:endParaRPr>
            </a:p>
          </p:txBody>
        </p:sp>
        <p:sp>
          <p:nvSpPr>
            <p:cNvPr id="46" name="Oval 45">
              <a:extLst>
                <a:ext uri="{FF2B5EF4-FFF2-40B4-BE49-F238E27FC236}">
                  <a16:creationId xmlns:a16="http://schemas.microsoft.com/office/drawing/2014/main" id="{8FE614AC-1D88-4DBC-A14E-1F9EDA960590}"/>
                </a:ext>
              </a:extLst>
            </p:cNvPr>
            <p:cNvSpPr/>
            <p:nvPr/>
          </p:nvSpPr>
          <p:spPr>
            <a:xfrm>
              <a:off x="1671510" y="3652062"/>
              <a:ext cx="416639" cy="414583"/>
            </a:xfrm>
            <a:prstGeom prst="ellipse">
              <a:avLst/>
            </a:prstGeom>
            <a:gradFill>
              <a:gsLst>
                <a:gs pos="17000">
                  <a:srgbClr val="294450"/>
                </a:gs>
                <a:gs pos="0">
                  <a:schemeClr val="accent2">
                    <a:lumMod val="0"/>
                    <a:lumOff val="100000"/>
                  </a:schemeClr>
                </a:gs>
                <a:gs pos="100000">
                  <a:srgbClr val="425037"/>
                </a:gs>
              </a:gsLst>
              <a:path path="circle">
                <a:fillToRect r="100000" b="100000"/>
              </a:path>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lumMod val="85000"/>
                    <a:lumOff val="15000"/>
                  </a:schemeClr>
                </a:solidFill>
              </a:endParaRPr>
            </a:p>
          </p:txBody>
        </p:sp>
      </p:grpSp>
      <p:grpSp>
        <p:nvGrpSpPr>
          <p:cNvPr id="47" name="Group 46">
            <a:extLst>
              <a:ext uri="{FF2B5EF4-FFF2-40B4-BE49-F238E27FC236}">
                <a16:creationId xmlns:a16="http://schemas.microsoft.com/office/drawing/2014/main" id="{1FD31877-750A-4521-A11E-5F5C35B2E483}"/>
              </a:ext>
            </a:extLst>
          </p:cNvPr>
          <p:cNvGrpSpPr/>
          <p:nvPr/>
        </p:nvGrpSpPr>
        <p:grpSpPr>
          <a:xfrm>
            <a:off x="5504609" y="2360722"/>
            <a:ext cx="682120" cy="1454724"/>
            <a:chOff x="1425084" y="2889538"/>
            <a:chExt cx="909493" cy="1939632"/>
          </a:xfrm>
        </p:grpSpPr>
        <p:pic>
          <p:nvPicPr>
            <p:cNvPr id="48" name="Picture 47">
              <a:extLst>
                <a:ext uri="{FF2B5EF4-FFF2-40B4-BE49-F238E27FC236}">
                  <a16:creationId xmlns:a16="http://schemas.microsoft.com/office/drawing/2014/main" id="{E70FCF0D-DC9A-403F-88F5-E2C8C279103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084" y="2889538"/>
              <a:ext cx="909493" cy="1939632"/>
            </a:xfrm>
            <a:prstGeom prst="rect">
              <a:avLst/>
            </a:prstGeom>
          </p:spPr>
        </p:pic>
        <p:sp>
          <p:nvSpPr>
            <p:cNvPr id="49" name="Oval 48">
              <a:extLst>
                <a:ext uri="{FF2B5EF4-FFF2-40B4-BE49-F238E27FC236}">
                  <a16:creationId xmlns:a16="http://schemas.microsoft.com/office/drawing/2014/main" id="{7A7656B2-3466-45A0-BBC3-FF6E17D225E6}"/>
                </a:ext>
              </a:extLst>
            </p:cNvPr>
            <p:cNvSpPr/>
            <p:nvPr/>
          </p:nvSpPr>
          <p:spPr>
            <a:xfrm>
              <a:off x="1671510" y="3118576"/>
              <a:ext cx="416639" cy="414583"/>
            </a:xfrm>
            <a:prstGeom prst="ellipse">
              <a:avLst/>
            </a:prstGeom>
            <a:gradFill flip="none" rotWithShape="1">
              <a:gsLst>
                <a:gs pos="66000">
                  <a:srgbClr val="FF0000"/>
                </a:gs>
                <a:gs pos="14000">
                  <a:schemeClr val="accent2">
                    <a:lumMod val="0"/>
                    <a:lumOff val="10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lumMod val="85000"/>
                    <a:lumOff val="15000"/>
                  </a:schemeClr>
                </a:solidFill>
              </a:endParaRPr>
            </a:p>
          </p:txBody>
        </p:sp>
        <p:sp>
          <p:nvSpPr>
            <p:cNvPr id="50" name="Oval 49">
              <a:extLst>
                <a:ext uri="{FF2B5EF4-FFF2-40B4-BE49-F238E27FC236}">
                  <a16:creationId xmlns:a16="http://schemas.microsoft.com/office/drawing/2014/main" id="{E66655DD-79F0-49D5-A2E6-B63091FA490E}"/>
                </a:ext>
              </a:extLst>
            </p:cNvPr>
            <p:cNvSpPr/>
            <p:nvPr/>
          </p:nvSpPr>
          <p:spPr>
            <a:xfrm>
              <a:off x="1671510" y="3652062"/>
              <a:ext cx="416639" cy="414583"/>
            </a:xfrm>
            <a:prstGeom prst="ellipse">
              <a:avLst/>
            </a:prstGeom>
            <a:gradFill>
              <a:gsLst>
                <a:gs pos="17000">
                  <a:srgbClr val="294450"/>
                </a:gs>
                <a:gs pos="0">
                  <a:schemeClr val="accent2">
                    <a:lumMod val="0"/>
                    <a:lumOff val="100000"/>
                  </a:schemeClr>
                </a:gs>
                <a:gs pos="100000">
                  <a:srgbClr val="425037"/>
                </a:gs>
              </a:gsLst>
              <a:path path="circle">
                <a:fillToRect r="100000" b="100000"/>
              </a:path>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lumMod val="85000"/>
                    <a:lumOff val="15000"/>
                  </a:schemeClr>
                </a:solidFill>
              </a:endParaRPr>
            </a:p>
          </p:txBody>
        </p:sp>
      </p:grpSp>
    </p:spTree>
    <p:extLst>
      <p:ext uri="{BB962C8B-B14F-4D97-AF65-F5344CB8AC3E}">
        <p14:creationId xmlns:p14="http://schemas.microsoft.com/office/powerpoint/2010/main" val="2322620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err="1">
                <a:solidFill>
                  <a:schemeClr val="bg1"/>
                </a:solidFill>
                <a:latin typeface="Aller" panose="02000803040000020004" pitchFamily="2" charset="0"/>
              </a:rPr>
              <a:t>Teamviewer</a:t>
            </a:r>
            <a:r>
              <a:rPr lang="en-US" dirty="0">
                <a:solidFill>
                  <a:schemeClr val="bg1"/>
                </a:solidFill>
                <a:latin typeface="Aller" panose="02000803040000020004" pitchFamily="2" charset="0"/>
              </a:rPr>
              <a:t> FMCG </a:t>
            </a:r>
            <a:r>
              <a:rPr lang="en-US" dirty="0" err="1">
                <a:solidFill>
                  <a:schemeClr val="bg1"/>
                </a:solidFill>
                <a:latin typeface="Aller" panose="02000803040000020004" pitchFamily="2" charset="0"/>
              </a:rPr>
              <a:t>Drijfveren</a:t>
            </a:r>
            <a:endParaRPr lang="en-US" dirty="0">
              <a:solidFill>
                <a:schemeClr val="bg1"/>
              </a:solidFill>
              <a:latin typeface="Aller" panose="02000803040000020004" pitchFamily="2" charset="0"/>
            </a:endParaRP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14</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pic>
        <p:nvPicPr>
          <p:cNvPr id="31" name="Picture 30">
            <a:extLst>
              <a:ext uri="{FF2B5EF4-FFF2-40B4-BE49-F238E27FC236}">
                <a16:creationId xmlns:a16="http://schemas.microsoft.com/office/drawing/2014/main" id="{2F737759-FD01-4683-B9A8-3B3DDFB1DC73}"/>
              </a:ext>
            </a:extLst>
          </p:cNvPr>
          <p:cNvPicPr>
            <a:picLocks noChangeAspect="1"/>
          </p:cNvPicPr>
          <p:nvPr/>
        </p:nvPicPr>
        <p:blipFill>
          <a:blip r:embed="rId6"/>
          <a:stretch>
            <a:fillRect/>
          </a:stretch>
        </p:blipFill>
        <p:spPr>
          <a:xfrm>
            <a:off x="0" y="1225553"/>
            <a:ext cx="7372349" cy="3928687"/>
          </a:xfrm>
          <a:prstGeom prst="rect">
            <a:avLst/>
          </a:prstGeom>
        </p:spPr>
      </p:pic>
      <p:sp>
        <p:nvSpPr>
          <p:cNvPr id="32" name="Rounded Rectangular Callout 11">
            <a:extLst>
              <a:ext uri="{FF2B5EF4-FFF2-40B4-BE49-F238E27FC236}">
                <a16:creationId xmlns:a16="http://schemas.microsoft.com/office/drawing/2014/main" id="{D978285D-2E19-41B9-8DB7-2F05E289961B}"/>
              </a:ext>
            </a:extLst>
          </p:cNvPr>
          <p:cNvSpPr/>
          <p:nvPr/>
        </p:nvSpPr>
        <p:spPr>
          <a:xfrm>
            <a:off x="7874652" y="1471975"/>
            <a:ext cx="1209832" cy="1343923"/>
          </a:xfrm>
          <a:prstGeom prst="wedgeRoundRectCallout">
            <a:avLst>
              <a:gd name="adj1" fmla="val -160445"/>
              <a:gd name="adj2" fmla="val -146"/>
              <a:gd name="adj3" fmla="val 16667"/>
            </a:avLst>
          </a:prstGeom>
          <a:solidFill>
            <a:srgbClr val="474747">
              <a:alpha val="59000"/>
            </a:srgbClr>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latin typeface="Trebuchet MS" panose="020B0703020202090204" pitchFamily="34" charset="0"/>
              </a:rPr>
              <a:t>Gemiddelde verwerping</a:t>
            </a:r>
          </a:p>
          <a:p>
            <a:pPr algn="ctr"/>
            <a:r>
              <a:rPr lang="nl-NL" sz="1100" b="1" dirty="0">
                <a:latin typeface="Trebuchet MS" panose="020B0703020202090204" pitchFamily="34" charset="0"/>
              </a:rPr>
              <a:t>(</a:t>
            </a:r>
            <a:r>
              <a:rPr lang="nl-NL" sz="1100" b="1" dirty="0" err="1">
                <a:latin typeface="Trebuchet MS" panose="020B0703020202090204" pitchFamily="34" charset="0"/>
              </a:rPr>
              <a:t>allergiën</a:t>
            </a:r>
            <a:r>
              <a:rPr lang="nl-NL" sz="1100" b="1" dirty="0">
                <a:latin typeface="Trebuchet MS" panose="020B0703020202090204" pitchFamily="34" charset="0"/>
              </a:rPr>
              <a:t>)</a:t>
            </a:r>
          </a:p>
          <a:p>
            <a:pPr algn="ctr"/>
            <a:endParaRPr lang="nl-NL" sz="1100" b="1" dirty="0">
              <a:latin typeface="Trebuchet MS" panose="020B0703020202090204" pitchFamily="34" charset="0"/>
            </a:endParaRPr>
          </a:p>
          <a:p>
            <a:pPr algn="ctr"/>
            <a:r>
              <a:rPr lang="nl-NL" sz="1100" b="1" dirty="0">
                <a:latin typeface="Trebuchet MS" panose="020B0703020202090204" pitchFamily="34" charset="0"/>
              </a:rPr>
              <a:t>1-5</a:t>
            </a:r>
          </a:p>
        </p:txBody>
      </p:sp>
      <p:sp>
        <p:nvSpPr>
          <p:cNvPr id="33" name="Rounded Rectangular Callout 6">
            <a:extLst>
              <a:ext uri="{FF2B5EF4-FFF2-40B4-BE49-F238E27FC236}">
                <a16:creationId xmlns:a16="http://schemas.microsoft.com/office/drawing/2014/main" id="{0F370E48-3289-482D-94B4-39C8A318D933}"/>
              </a:ext>
            </a:extLst>
          </p:cNvPr>
          <p:cNvSpPr/>
          <p:nvPr/>
        </p:nvSpPr>
        <p:spPr>
          <a:xfrm>
            <a:off x="7522817" y="3210506"/>
            <a:ext cx="1621183" cy="1206885"/>
          </a:xfrm>
          <a:prstGeom prst="wedgeRoundRectCallout">
            <a:avLst>
              <a:gd name="adj1" fmla="val -74452"/>
              <a:gd name="adj2" fmla="val -127513"/>
              <a:gd name="adj3" fmla="val 16667"/>
            </a:avLst>
          </a:prstGeom>
          <a:solidFill>
            <a:srgbClr val="474747">
              <a:alpha val="59000"/>
            </a:srgbClr>
          </a:solidFill>
          <a:ln>
            <a:solidFill>
              <a:srgbClr val="47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latin typeface="Trebuchet MS" panose="020B0703020202090204" pitchFamily="34" charset="0"/>
              </a:rPr>
              <a:t>Gemiddelde acceptatie</a:t>
            </a:r>
          </a:p>
          <a:p>
            <a:pPr algn="ctr"/>
            <a:r>
              <a:rPr lang="nl-NL" sz="1100" b="1" dirty="0">
                <a:latin typeface="Trebuchet MS" panose="020B0703020202090204" pitchFamily="34" charset="0"/>
              </a:rPr>
              <a:t>(dingen die ze leuk vinden)</a:t>
            </a:r>
          </a:p>
          <a:p>
            <a:pPr algn="ctr"/>
            <a:endParaRPr lang="nl-NL" sz="1100" b="1" dirty="0">
              <a:latin typeface="Trebuchet MS" panose="020B0703020202090204" pitchFamily="34" charset="0"/>
            </a:endParaRPr>
          </a:p>
          <a:p>
            <a:pPr algn="ctr"/>
            <a:r>
              <a:rPr lang="nl-NL" sz="1100" b="1" dirty="0">
                <a:latin typeface="Trebuchet MS" panose="020B0703020202090204" pitchFamily="34" charset="0"/>
              </a:rPr>
              <a:t>1-5</a:t>
            </a:r>
          </a:p>
        </p:txBody>
      </p:sp>
    </p:spTree>
    <p:extLst>
      <p:ext uri="{BB962C8B-B14F-4D97-AF65-F5344CB8AC3E}">
        <p14:creationId xmlns:p14="http://schemas.microsoft.com/office/powerpoint/2010/main" val="403791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Rounded Corners 72">
            <a:extLst>
              <a:ext uri="{FF2B5EF4-FFF2-40B4-BE49-F238E27FC236}">
                <a16:creationId xmlns:a16="http://schemas.microsoft.com/office/drawing/2014/main" id="{226FCA6E-9BE8-4572-A929-34684B94AEE3}"/>
              </a:ext>
            </a:extLst>
          </p:cNvPr>
          <p:cNvSpPr/>
          <p:nvPr/>
        </p:nvSpPr>
        <p:spPr>
          <a:xfrm>
            <a:off x="767442" y="2127717"/>
            <a:ext cx="7609115" cy="2615945"/>
          </a:xfrm>
          <a:prstGeom prst="roundRect">
            <a:avLst/>
          </a:prstGeom>
          <a:solidFill>
            <a:srgbClr val="FF87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a:solidFill>
                  <a:schemeClr val="bg1"/>
                </a:solidFill>
                <a:latin typeface="Aller" panose="02000803040000020004" pitchFamily="2" charset="0"/>
              </a:rPr>
              <a:t>Sales Attitudes</a:t>
            </a: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15</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23" name="Text Placeholder 2">
            <a:extLst>
              <a:ext uri="{FF2B5EF4-FFF2-40B4-BE49-F238E27FC236}">
                <a16:creationId xmlns:a16="http://schemas.microsoft.com/office/drawing/2014/main" id="{9E27686A-524D-4869-B14A-8CFC4E46AB10}"/>
              </a:ext>
            </a:extLst>
          </p:cNvPr>
          <p:cNvSpPr txBox="1">
            <a:spLocks/>
          </p:cNvSpPr>
          <p:nvPr/>
        </p:nvSpPr>
        <p:spPr>
          <a:xfrm>
            <a:off x="109694" y="1566582"/>
            <a:ext cx="9132318" cy="369332"/>
          </a:xfrm>
          <a:prstGeom prst="rect">
            <a:avLst/>
          </a:prstGeom>
        </p:spPr>
        <p:txBody>
          <a:bodyPr wrap="square">
            <a:spAutoFit/>
          </a:bodyPr>
          <a:lstStyle>
            <a:defPPr>
              <a:defRPr lang="en-US"/>
            </a:defPPr>
            <a:lvl1pPr algn="ctr">
              <a:defRPr i="1">
                <a:solidFill>
                  <a:schemeClr val="tx1">
                    <a:lumMod val="85000"/>
                    <a:lumOff val="15000"/>
                  </a:schemeClr>
                </a:solidFill>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nl-NL" i="1" dirty="0">
                <a:solidFill>
                  <a:schemeClr val="tx1">
                    <a:lumMod val="85000"/>
                    <a:lumOff val="15000"/>
                  </a:schemeClr>
                </a:solidFill>
              </a:rPr>
              <a:t>Heeft het team ondersteunende of limiterende houdingen</a:t>
            </a:r>
          </a:p>
        </p:txBody>
      </p:sp>
      <p:pic>
        <p:nvPicPr>
          <p:cNvPr id="31" name="Picture 30">
            <a:extLst>
              <a:ext uri="{FF2B5EF4-FFF2-40B4-BE49-F238E27FC236}">
                <a16:creationId xmlns:a16="http://schemas.microsoft.com/office/drawing/2014/main" id="{DF5D4892-EF45-47F5-B623-94D6E2D38C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4448" y="2342414"/>
            <a:ext cx="682120" cy="1454724"/>
          </a:xfrm>
          <a:prstGeom prst="rect">
            <a:avLst/>
          </a:prstGeom>
        </p:spPr>
      </p:pic>
      <p:sp>
        <p:nvSpPr>
          <p:cNvPr id="32" name="TextBox 31">
            <a:extLst>
              <a:ext uri="{FF2B5EF4-FFF2-40B4-BE49-F238E27FC236}">
                <a16:creationId xmlns:a16="http://schemas.microsoft.com/office/drawing/2014/main" id="{EAE100C9-E6B0-4CB6-A46D-CEA1245418A1}"/>
              </a:ext>
            </a:extLst>
          </p:cNvPr>
          <p:cNvSpPr txBox="1"/>
          <p:nvPr/>
        </p:nvSpPr>
        <p:spPr>
          <a:xfrm>
            <a:off x="795178" y="4011835"/>
            <a:ext cx="1977818" cy="300082"/>
          </a:xfrm>
          <a:prstGeom prst="rect">
            <a:avLst/>
          </a:prstGeom>
          <a:noFill/>
        </p:spPr>
        <p:txBody>
          <a:bodyPr wrap="square" rtlCol="0">
            <a:spAutoFit/>
          </a:bodyPr>
          <a:lstStyle>
            <a:defPPr>
              <a:defRPr lang="en-US"/>
            </a:defPPr>
            <a:lvl1pPr algn="ctr">
              <a:defRPr sz="1350">
                <a:solidFill>
                  <a:schemeClr val="tx1">
                    <a:lumMod val="85000"/>
                    <a:lumOff val="15000"/>
                  </a:schemeClr>
                </a:solidFill>
                <a:latin typeface="Trebuchet MS" panose="020B0603020202020204" pitchFamily="34" charset="0"/>
              </a:defRPr>
            </a:lvl1pPr>
          </a:lstStyle>
          <a:p>
            <a:r>
              <a:rPr lang="nl-NL" dirty="0"/>
              <a:t>Ondernemersinzicht</a:t>
            </a:r>
          </a:p>
        </p:txBody>
      </p:sp>
      <p:sp>
        <p:nvSpPr>
          <p:cNvPr id="33" name="TextBox 32">
            <a:extLst>
              <a:ext uri="{FF2B5EF4-FFF2-40B4-BE49-F238E27FC236}">
                <a16:creationId xmlns:a16="http://schemas.microsoft.com/office/drawing/2014/main" id="{D7C0D814-4C78-4328-9B21-690BE0D9BB64}"/>
              </a:ext>
            </a:extLst>
          </p:cNvPr>
          <p:cNvSpPr txBox="1"/>
          <p:nvPr/>
        </p:nvSpPr>
        <p:spPr>
          <a:xfrm>
            <a:off x="2533017" y="4005973"/>
            <a:ext cx="2089321" cy="507831"/>
          </a:xfrm>
          <a:prstGeom prst="rect">
            <a:avLst/>
          </a:prstGeom>
          <a:noFill/>
        </p:spPr>
        <p:txBody>
          <a:bodyPr wrap="square" rtlCol="0">
            <a:spAutoFit/>
          </a:bodyPr>
          <a:lstStyle>
            <a:defPPr>
              <a:defRPr lang="en-US"/>
            </a:defPPr>
            <a:lvl1pPr algn="ctr">
              <a:defRPr sz="1350">
                <a:solidFill>
                  <a:schemeClr val="tx1">
                    <a:lumMod val="85000"/>
                    <a:lumOff val="15000"/>
                  </a:schemeClr>
                </a:solidFill>
                <a:latin typeface="Trebuchet MS" panose="020B0603020202020204" pitchFamily="34" charset="0"/>
              </a:defRPr>
            </a:lvl1pPr>
          </a:lstStyle>
          <a:p>
            <a:r>
              <a:rPr lang="nl-NL" dirty="0"/>
              <a:t>Verantwoordelijkheids-</a:t>
            </a:r>
          </a:p>
          <a:p>
            <a:r>
              <a:rPr lang="nl-NL" dirty="0"/>
              <a:t>gevoel</a:t>
            </a:r>
          </a:p>
        </p:txBody>
      </p:sp>
      <p:sp>
        <p:nvSpPr>
          <p:cNvPr id="34" name="TextBox 33">
            <a:extLst>
              <a:ext uri="{FF2B5EF4-FFF2-40B4-BE49-F238E27FC236}">
                <a16:creationId xmlns:a16="http://schemas.microsoft.com/office/drawing/2014/main" id="{54E39E5F-1DB0-417F-ABA9-97ABF8863100}"/>
              </a:ext>
            </a:extLst>
          </p:cNvPr>
          <p:cNvSpPr txBox="1"/>
          <p:nvPr/>
        </p:nvSpPr>
        <p:spPr>
          <a:xfrm>
            <a:off x="4704043" y="4005973"/>
            <a:ext cx="1366339" cy="300082"/>
          </a:xfrm>
          <a:prstGeom prst="rect">
            <a:avLst/>
          </a:prstGeom>
          <a:noFill/>
        </p:spPr>
        <p:txBody>
          <a:bodyPr wrap="square" rtlCol="0">
            <a:spAutoFit/>
          </a:bodyPr>
          <a:lstStyle/>
          <a:p>
            <a:pPr algn="ctr"/>
            <a:r>
              <a:rPr lang="nl-NL" sz="1350" dirty="0">
                <a:solidFill>
                  <a:schemeClr val="tx1">
                    <a:lumMod val="85000"/>
                    <a:lumOff val="15000"/>
                  </a:schemeClr>
                </a:solidFill>
                <a:latin typeface="Trebuchet MS" panose="020B0603020202020204" pitchFamily="34" charset="0"/>
              </a:rPr>
              <a:t>Relatiebeheer</a:t>
            </a:r>
          </a:p>
        </p:txBody>
      </p:sp>
      <p:sp>
        <p:nvSpPr>
          <p:cNvPr id="35" name="TextBox 34">
            <a:extLst>
              <a:ext uri="{FF2B5EF4-FFF2-40B4-BE49-F238E27FC236}">
                <a16:creationId xmlns:a16="http://schemas.microsoft.com/office/drawing/2014/main" id="{B149EB9E-BC91-4378-ADCB-4F54D09C111C}"/>
              </a:ext>
            </a:extLst>
          </p:cNvPr>
          <p:cNvSpPr txBox="1"/>
          <p:nvPr/>
        </p:nvSpPr>
        <p:spPr>
          <a:xfrm>
            <a:off x="6050298" y="4005973"/>
            <a:ext cx="2216661" cy="961802"/>
          </a:xfrm>
          <a:prstGeom prst="rect">
            <a:avLst/>
          </a:prstGeom>
          <a:noFill/>
        </p:spPr>
        <p:txBody>
          <a:bodyPr wrap="square" rtlCol="0">
            <a:spAutoFit/>
          </a:bodyPr>
          <a:lstStyle/>
          <a:p>
            <a:pPr algn="ctr"/>
            <a:r>
              <a:rPr lang="nl-NL" sz="1350" dirty="0">
                <a:solidFill>
                  <a:schemeClr val="tx1">
                    <a:lumMod val="85000"/>
                    <a:lumOff val="15000"/>
                  </a:schemeClr>
                </a:solidFill>
                <a:latin typeface="Trebuchet MS" panose="020B0603020202020204" pitchFamily="34" charset="0"/>
              </a:rPr>
              <a:t>Kritische houding </a:t>
            </a:r>
          </a:p>
          <a:p>
            <a:pPr algn="ctr"/>
            <a:r>
              <a:rPr lang="nl-NL" sz="1350" dirty="0">
                <a:solidFill>
                  <a:schemeClr val="tx1">
                    <a:lumMod val="85000"/>
                    <a:lumOff val="15000"/>
                  </a:schemeClr>
                </a:solidFill>
                <a:latin typeface="Trebuchet MS" panose="020B0603020202020204" pitchFamily="34" charset="0"/>
              </a:rPr>
              <a:t>&amp; </a:t>
            </a:r>
          </a:p>
          <a:p>
            <a:pPr algn="ctr"/>
            <a:r>
              <a:rPr lang="nl-NL" sz="1350" dirty="0">
                <a:solidFill>
                  <a:schemeClr val="tx1">
                    <a:lumMod val="85000"/>
                    <a:lumOff val="15000"/>
                  </a:schemeClr>
                </a:solidFill>
                <a:latin typeface="Trebuchet MS" panose="020B0603020202020204" pitchFamily="34" charset="0"/>
              </a:rPr>
              <a:t>doorzettingsvermogen</a:t>
            </a:r>
          </a:p>
          <a:p>
            <a:pPr algn="ctr"/>
            <a:endParaRPr lang="nl-NL" sz="1600" dirty="0">
              <a:solidFill>
                <a:schemeClr val="tx1">
                  <a:lumMod val="85000"/>
                  <a:lumOff val="15000"/>
                </a:schemeClr>
              </a:solidFill>
            </a:endParaRPr>
          </a:p>
        </p:txBody>
      </p:sp>
      <p:pic>
        <p:nvPicPr>
          <p:cNvPr id="36" name="Picture 35">
            <a:extLst>
              <a:ext uri="{FF2B5EF4-FFF2-40B4-BE49-F238E27FC236}">
                <a16:creationId xmlns:a16="http://schemas.microsoft.com/office/drawing/2014/main" id="{2322933B-F45E-4A7E-98FA-308607E53F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43027" y="2342414"/>
            <a:ext cx="682120" cy="1454724"/>
          </a:xfrm>
          <a:prstGeom prst="rect">
            <a:avLst/>
          </a:prstGeom>
        </p:spPr>
      </p:pic>
      <p:grpSp>
        <p:nvGrpSpPr>
          <p:cNvPr id="37" name="Group 36">
            <a:extLst>
              <a:ext uri="{FF2B5EF4-FFF2-40B4-BE49-F238E27FC236}">
                <a16:creationId xmlns:a16="http://schemas.microsoft.com/office/drawing/2014/main" id="{267C2C99-B728-46AE-A37B-5D2D5F9FA683}"/>
              </a:ext>
            </a:extLst>
          </p:cNvPr>
          <p:cNvGrpSpPr/>
          <p:nvPr/>
        </p:nvGrpSpPr>
        <p:grpSpPr>
          <a:xfrm>
            <a:off x="3111328" y="2342414"/>
            <a:ext cx="682120" cy="1454724"/>
            <a:chOff x="1425084" y="2889538"/>
            <a:chExt cx="909493" cy="1939632"/>
          </a:xfrm>
        </p:grpSpPr>
        <p:pic>
          <p:nvPicPr>
            <p:cNvPr id="38" name="Picture 37">
              <a:extLst>
                <a:ext uri="{FF2B5EF4-FFF2-40B4-BE49-F238E27FC236}">
                  <a16:creationId xmlns:a16="http://schemas.microsoft.com/office/drawing/2014/main" id="{A0A0D3C3-F9B4-458C-BDE0-CA4A7743AD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5084" y="2889538"/>
              <a:ext cx="909493" cy="1939632"/>
            </a:xfrm>
            <a:prstGeom prst="rect">
              <a:avLst/>
            </a:prstGeom>
          </p:spPr>
        </p:pic>
        <p:sp>
          <p:nvSpPr>
            <p:cNvPr id="39" name="Oval 38">
              <a:extLst>
                <a:ext uri="{FF2B5EF4-FFF2-40B4-BE49-F238E27FC236}">
                  <a16:creationId xmlns:a16="http://schemas.microsoft.com/office/drawing/2014/main" id="{0FD44A7E-452E-4DD0-B383-677BA258E4CB}"/>
                </a:ext>
              </a:extLst>
            </p:cNvPr>
            <p:cNvSpPr/>
            <p:nvPr/>
          </p:nvSpPr>
          <p:spPr>
            <a:xfrm>
              <a:off x="1671510" y="3118576"/>
              <a:ext cx="416639" cy="414583"/>
            </a:xfrm>
            <a:prstGeom prst="ellipse">
              <a:avLst/>
            </a:prstGeom>
            <a:gradFill flip="none" rotWithShape="1">
              <a:gsLst>
                <a:gs pos="66000">
                  <a:srgbClr val="FF0000"/>
                </a:gs>
                <a:gs pos="14000">
                  <a:schemeClr val="accent2">
                    <a:lumMod val="0"/>
                    <a:lumOff val="10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lumMod val="85000"/>
                    <a:lumOff val="15000"/>
                  </a:schemeClr>
                </a:solidFill>
              </a:endParaRPr>
            </a:p>
          </p:txBody>
        </p:sp>
        <p:sp>
          <p:nvSpPr>
            <p:cNvPr id="41" name="Oval 40">
              <a:extLst>
                <a:ext uri="{FF2B5EF4-FFF2-40B4-BE49-F238E27FC236}">
                  <a16:creationId xmlns:a16="http://schemas.microsoft.com/office/drawing/2014/main" id="{1483C831-B8C6-4E84-BD38-5B75E0999220}"/>
                </a:ext>
              </a:extLst>
            </p:cNvPr>
            <p:cNvSpPr/>
            <p:nvPr/>
          </p:nvSpPr>
          <p:spPr>
            <a:xfrm>
              <a:off x="1671510" y="3652062"/>
              <a:ext cx="416639" cy="414583"/>
            </a:xfrm>
            <a:prstGeom prst="ellipse">
              <a:avLst/>
            </a:prstGeom>
            <a:gradFill>
              <a:gsLst>
                <a:gs pos="17000">
                  <a:srgbClr val="294450"/>
                </a:gs>
                <a:gs pos="0">
                  <a:schemeClr val="accent2">
                    <a:lumMod val="0"/>
                    <a:lumOff val="100000"/>
                  </a:schemeClr>
                </a:gs>
                <a:gs pos="100000">
                  <a:srgbClr val="425037"/>
                </a:gs>
              </a:gsLst>
              <a:path path="circle">
                <a:fillToRect r="100000" b="100000"/>
              </a:path>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lumMod val="85000"/>
                    <a:lumOff val="15000"/>
                  </a:schemeClr>
                </a:solidFill>
              </a:endParaRPr>
            </a:p>
          </p:txBody>
        </p:sp>
      </p:grpSp>
      <p:pic>
        <p:nvPicPr>
          <p:cNvPr id="51" name="Picture 50">
            <a:extLst>
              <a:ext uri="{FF2B5EF4-FFF2-40B4-BE49-F238E27FC236}">
                <a16:creationId xmlns:a16="http://schemas.microsoft.com/office/drawing/2014/main" id="{AB1716E9-03F3-4D7F-8393-9A8F510EDD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17569" y="2342414"/>
            <a:ext cx="682120" cy="1454724"/>
          </a:xfrm>
          <a:prstGeom prst="rect">
            <a:avLst/>
          </a:prstGeom>
        </p:spPr>
      </p:pic>
    </p:spTree>
    <p:extLst>
      <p:ext uri="{BB962C8B-B14F-4D97-AF65-F5344CB8AC3E}">
        <p14:creationId xmlns:p14="http://schemas.microsoft.com/office/powerpoint/2010/main" val="3493306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E9E49E0-B170-446E-AD07-1717DD2ABCC6}"/>
              </a:ext>
            </a:extLst>
          </p:cNvPr>
          <p:cNvSpPr/>
          <p:nvPr/>
        </p:nvSpPr>
        <p:spPr>
          <a:xfrm>
            <a:off x="0" y="1242137"/>
            <a:ext cx="2618741" cy="3901363"/>
          </a:xfrm>
          <a:prstGeom prst="rect">
            <a:avLst/>
          </a:prstGeom>
          <a:solidFill>
            <a:srgbClr val="FF87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grpSp>
        <p:nvGrpSpPr>
          <p:cNvPr id="42" name="Group 41">
            <a:extLst>
              <a:ext uri="{FF2B5EF4-FFF2-40B4-BE49-F238E27FC236}">
                <a16:creationId xmlns:a16="http://schemas.microsoft.com/office/drawing/2014/main" id="{ADD94F3C-EDB8-4B9C-BE8D-78B3EC4D53BF}"/>
              </a:ext>
            </a:extLst>
          </p:cNvPr>
          <p:cNvGrpSpPr/>
          <p:nvPr/>
        </p:nvGrpSpPr>
        <p:grpSpPr>
          <a:xfrm>
            <a:off x="46579" y="1934377"/>
            <a:ext cx="477888" cy="362066"/>
            <a:chOff x="163286" y="1679005"/>
            <a:chExt cx="477888" cy="362066"/>
          </a:xfrm>
        </p:grpSpPr>
        <p:cxnSp>
          <p:nvCxnSpPr>
            <p:cNvPr id="43" name="Straight Connector 42">
              <a:extLst>
                <a:ext uri="{FF2B5EF4-FFF2-40B4-BE49-F238E27FC236}">
                  <a16:creationId xmlns:a16="http://schemas.microsoft.com/office/drawing/2014/main" id="{2A219931-708E-444F-A430-16E3C3617641}"/>
                </a:ext>
              </a:extLst>
            </p:cNvPr>
            <p:cNvCxnSpPr/>
            <p:nvPr/>
          </p:nvCxnSpPr>
          <p:spPr>
            <a:xfrm>
              <a:off x="163286" y="1679005"/>
              <a:ext cx="0" cy="362066"/>
            </a:xfrm>
            <a:prstGeom prst="line">
              <a:avLst/>
            </a:prstGeom>
            <a:ln w="19050">
              <a:solidFill>
                <a:srgbClr val="FF87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3F0C69-113F-49C9-BEDC-CC7408F4F354}"/>
                </a:ext>
              </a:extLst>
            </p:cNvPr>
            <p:cNvCxnSpPr>
              <a:cxnSpLocks/>
            </p:cNvCxnSpPr>
            <p:nvPr/>
          </p:nvCxnSpPr>
          <p:spPr>
            <a:xfrm>
              <a:off x="163286" y="1679005"/>
              <a:ext cx="477888" cy="0"/>
            </a:xfrm>
            <a:prstGeom prst="line">
              <a:avLst/>
            </a:prstGeom>
            <a:ln w="19050">
              <a:solidFill>
                <a:srgbClr val="FF8700"/>
              </a:solidFill>
            </a:ln>
          </p:spPr>
          <p:style>
            <a:lnRef idx="1">
              <a:schemeClr val="accent2"/>
            </a:lnRef>
            <a:fillRef idx="0">
              <a:schemeClr val="accent2"/>
            </a:fillRef>
            <a:effectRef idx="0">
              <a:schemeClr val="accent2"/>
            </a:effectRef>
            <a:fontRef idx="minor">
              <a:schemeClr val="tx1"/>
            </a:fontRef>
          </p:style>
        </p:cxnSp>
      </p:grpSp>
      <p:grpSp>
        <p:nvGrpSpPr>
          <p:cNvPr id="45" name="Group 44">
            <a:extLst>
              <a:ext uri="{FF2B5EF4-FFF2-40B4-BE49-F238E27FC236}">
                <a16:creationId xmlns:a16="http://schemas.microsoft.com/office/drawing/2014/main" id="{C27D429C-18D7-415D-B34A-B576B397811B}"/>
              </a:ext>
            </a:extLst>
          </p:cNvPr>
          <p:cNvGrpSpPr/>
          <p:nvPr/>
        </p:nvGrpSpPr>
        <p:grpSpPr>
          <a:xfrm rot="10800000">
            <a:off x="1907480" y="3874645"/>
            <a:ext cx="477888" cy="362066"/>
            <a:chOff x="163286" y="1679005"/>
            <a:chExt cx="477888" cy="362066"/>
          </a:xfrm>
        </p:grpSpPr>
        <p:cxnSp>
          <p:nvCxnSpPr>
            <p:cNvPr id="46" name="Straight Connector 45">
              <a:extLst>
                <a:ext uri="{FF2B5EF4-FFF2-40B4-BE49-F238E27FC236}">
                  <a16:creationId xmlns:a16="http://schemas.microsoft.com/office/drawing/2014/main" id="{BB4771AF-D91F-40AA-8D6D-E12DC6BCACA2}"/>
                </a:ext>
              </a:extLst>
            </p:cNvPr>
            <p:cNvCxnSpPr/>
            <p:nvPr/>
          </p:nvCxnSpPr>
          <p:spPr>
            <a:xfrm>
              <a:off x="163286" y="1679005"/>
              <a:ext cx="0" cy="362066"/>
            </a:xfrm>
            <a:prstGeom prst="line">
              <a:avLst/>
            </a:prstGeom>
            <a:ln w="19050">
              <a:solidFill>
                <a:srgbClr val="FF87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18FE079-E03D-4F1C-A9BB-0F631681604D}"/>
                </a:ext>
              </a:extLst>
            </p:cNvPr>
            <p:cNvCxnSpPr>
              <a:cxnSpLocks/>
            </p:cNvCxnSpPr>
            <p:nvPr/>
          </p:nvCxnSpPr>
          <p:spPr>
            <a:xfrm>
              <a:off x="163286" y="1679005"/>
              <a:ext cx="477888" cy="0"/>
            </a:xfrm>
            <a:prstGeom prst="line">
              <a:avLst/>
            </a:prstGeom>
            <a:ln w="19050">
              <a:solidFill>
                <a:srgbClr val="FF8700"/>
              </a:solidFill>
            </a:ln>
          </p:spPr>
          <p:style>
            <a:lnRef idx="1">
              <a:schemeClr val="accent2"/>
            </a:lnRef>
            <a:fillRef idx="0">
              <a:schemeClr val="accent2"/>
            </a:fillRef>
            <a:effectRef idx="0">
              <a:schemeClr val="accent2"/>
            </a:effectRef>
            <a:fontRef idx="minor">
              <a:schemeClr val="tx1"/>
            </a:fontRef>
          </p:style>
        </p:cxnSp>
      </p:grpSp>
      <p:pic>
        <p:nvPicPr>
          <p:cNvPr id="25" name="Picture 24">
            <a:extLst>
              <a:ext uri="{FF2B5EF4-FFF2-40B4-BE49-F238E27FC236}">
                <a16:creationId xmlns:a16="http://schemas.microsoft.com/office/drawing/2014/main" id="{EFACD0F8-8DAD-437B-ABBE-CFBCA6D413E4}"/>
              </a:ext>
            </a:extLst>
          </p:cNvPr>
          <p:cNvPicPr>
            <a:picLocks noChangeAspect="1"/>
          </p:cNvPicPr>
          <p:nvPr/>
        </p:nvPicPr>
        <p:blipFill rotWithShape="1">
          <a:blip r:embed="rId2"/>
          <a:srcRect l="1571" r="2220"/>
          <a:stretch/>
        </p:blipFill>
        <p:spPr>
          <a:xfrm>
            <a:off x="132242" y="2018225"/>
            <a:ext cx="2151621" cy="2109792"/>
          </a:xfrm>
          <a:prstGeom prst="rect">
            <a:avLst/>
          </a:prstGeom>
        </p:spPr>
      </p:pic>
      <p:pic>
        <p:nvPicPr>
          <p:cNvPr id="26" name="Picture 25">
            <a:extLst>
              <a:ext uri="{FF2B5EF4-FFF2-40B4-BE49-F238E27FC236}">
                <a16:creationId xmlns:a16="http://schemas.microsoft.com/office/drawing/2014/main" id="{A93979FD-1ACC-4E9D-B450-C1035F25D936}"/>
              </a:ext>
            </a:extLst>
          </p:cNvPr>
          <p:cNvPicPr>
            <a:picLocks noChangeAspect="1"/>
          </p:cNvPicPr>
          <p:nvPr/>
        </p:nvPicPr>
        <p:blipFill>
          <a:blip r:embed="rId3"/>
          <a:stretch>
            <a:fillRect/>
          </a:stretch>
        </p:blipFill>
        <p:spPr>
          <a:xfrm>
            <a:off x="5432738" y="1197114"/>
            <a:ext cx="2729412" cy="3946386"/>
          </a:xfrm>
          <a:prstGeom prst="rect">
            <a:avLst/>
          </a:prstGeom>
        </p:spPr>
      </p:pic>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a:solidFill>
                  <a:schemeClr val="bg1"/>
                </a:solidFill>
                <a:latin typeface="Aller" panose="02000803040000020004" pitchFamily="2" charset="0"/>
              </a:rPr>
              <a:t>Sales Attitudes</a:t>
            </a: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16</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24" name="TextBox 23">
            <a:extLst>
              <a:ext uri="{FF2B5EF4-FFF2-40B4-BE49-F238E27FC236}">
                <a16:creationId xmlns:a16="http://schemas.microsoft.com/office/drawing/2014/main" id="{0F344F13-2E20-4645-A48C-2D74957B7F7C}"/>
              </a:ext>
            </a:extLst>
          </p:cNvPr>
          <p:cNvSpPr txBox="1"/>
          <p:nvPr/>
        </p:nvSpPr>
        <p:spPr>
          <a:xfrm>
            <a:off x="3282884" y="1675382"/>
            <a:ext cx="2025539" cy="3323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l" defTabSz="457200" rtl="0" fontAlgn="auto" latinLnBrk="0" hangingPunct="0">
              <a:lnSpc>
                <a:spcPct val="100000"/>
              </a:lnSpc>
              <a:spcBef>
                <a:spcPts val="0"/>
              </a:spcBef>
              <a:spcAft>
                <a:spcPts val="0"/>
              </a:spcAft>
              <a:buClrTx/>
              <a:buSzTx/>
              <a:tabLst/>
            </a:pPr>
            <a:r>
              <a:rPr kumimoji="0" lang="nl-NL"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Er is een </a:t>
            </a:r>
            <a:r>
              <a:rPr kumimoji="0" lang="nl-NL" sz="1400" b="1"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“te veel” </a:t>
            </a:r>
            <a:r>
              <a:rPr kumimoji="0" lang="nl-NL"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en een </a:t>
            </a:r>
            <a:r>
              <a:rPr kumimoji="0" lang="nl-NL" sz="1400" b="1"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“te weinig” </a:t>
            </a:r>
            <a:r>
              <a:rPr kumimoji="0" lang="nl-NL"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bij de Attitudes</a:t>
            </a:r>
          </a:p>
          <a:p>
            <a:pPr marR="0" algn="l" defTabSz="457200" rtl="0" fontAlgn="auto" latinLnBrk="0" hangingPunct="0">
              <a:lnSpc>
                <a:spcPct val="100000"/>
              </a:lnSpc>
              <a:spcBef>
                <a:spcPts val="0"/>
              </a:spcBef>
              <a:spcAft>
                <a:spcPts val="0"/>
              </a:spcAft>
              <a:buClrTx/>
              <a:buSzTx/>
              <a:tabLst/>
            </a:pPr>
            <a:endParaRPr kumimoji="0" lang="nl-NL"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endParaRPr>
          </a:p>
          <a:p>
            <a:pPr marR="0" algn="l" defTabSz="457200" rtl="0" fontAlgn="auto" latinLnBrk="0" hangingPunct="0">
              <a:lnSpc>
                <a:spcPct val="100000"/>
              </a:lnSpc>
              <a:spcBef>
                <a:spcPts val="0"/>
              </a:spcBef>
              <a:spcAft>
                <a:spcPts val="0"/>
              </a:spcAft>
              <a:buClrTx/>
              <a:buSzTx/>
              <a:tabLst/>
            </a:pPr>
            <a:r>
              <a:rPr lang="nl-NL" sz="1400" dirty="0">
                <a:solidFill>
                  <a:srgbClr val="000000"/>
                </a:solidFill>
                <a:latin typeface="Trebuchet MS" panose="020B0603020202020204" pitchFamily="34" charset="0"/>
                <a:ea typeface="+mj-ea"/>
                <a:cs typeface="+mj-cs"/>
                <a:sym typeface="Calibri"/>
              </a:rPr>
              <a:t>Welke attitudes zijn </a:t>
            </a:r>
            <a:r>
              <a:rPr lang="nl-NL" sz="1400" b="1" dirty="0">
                <a:solidFill>
                  <a:srgbClr val="000000"/>
                </a:solidFill>
                <a:latin typeface="Trebuchet MS" panose="020B0603020202020204" pitchFamily="34" charset="0"/>
                <a:ea typeface="+mj-ea"/>
                <a:cs typeface="+mj-cs"/>
                <a:sym typeface="Calibri"/>
              </a:rPr>
              <a:t>belangrijk</a:t>
            </a:r>
            <a:r>
              <a:rPr lang="nl-NL" sz="1400" dirty="0">
                <a:solidFill>
                  <a:srgbClr val="000000"/>
                </a:solidFill>
                <a:latin typeface="Trebuchet MS" panose="020B0603020202020204" pitchFamily="34" charset="0"/>
                <a:ea typeface="+mj-ea"/>
                <a:cs typeface="+mj-cs"/>
                <a:sym typeface="Calibri"/>
              </a:rPr>
              <a:t> voor de gestelde doelen?</a:t>
            </a:r>
          </a:p>
          <a:p>
            <a:pPr marR="0" algn="l" defTabSz="457200" rtl="0" fontAlgn="auto" latinLnBrk="0" hangingPunct="0">
              <a:lnSpc>
                <a:spcPct val="100000"/>
              </a:lnSpc>
              <a:spcBef>
                <a:spcPts val="0"/>
              </a:spcBef>
              <a:spcAft>
                <a:spcPts val="0"/>
              </a:spcAft>
              <a:buClrTx/>
              <a:buSzTx/>
              <a:tabLst/>
            </a:pPr>
            <a:endParaRPr lang="nl-NL" sz="1400" dirty="0">
              <a:solidFill>
                <a:srgbClr val="000000"/>
              </a:solidFill>
              <a:latin typeface="Trebuchet MS" panose="020B0603020202020204" pitchFamily="34" charset="0"/>
              <a:ea typeface="+mj-ea"/>
              <a:cs typeface="+mj-cs"/>
              <a:sym typeface="Calibri"/>
            </a:endParaRPr>
          </a:p>
          <a:p>
            <a:pPr marR="0" algn="l" defTabSz="457200" rtl="0" fontAlgn="auto" latinLnBrk="0" hangingPunct="0">
              <a:lnSpc>
                <a:spcPct val="100000"/>
              </a:lnSpc>
              <a:spcBef>
                <a:spcPts val="0"/>
              </a:spcBef>
              <a:spcAft>
                <a:spcPts val="0"/>
              </a:spcAft>
              <a:buClrTx/>
              <a:buSzTx/>
              <a:tabLst/>
            </a:pPr>
            <a:r>
              <a:rPr kumimoji="0" lang="nl-NL"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Wat kan je doen om het </a:t>
            </a:r>
            <a:r>
              <a:rPr kumimoji="0" lang="nl-NL" sz="1400" b="1" i="0" u="none" strike="noStrike" cap="none" spc="0" normalizeH="0" baseline="0" dirty="0" err="1">
                <a:ln>
                  <a:noFill/>
                </a:ln>
                <a:solidFill>
                  <a:srgbClr val="000000"/>
                </a:solidFill>
                <a:effectLst/>
                <a:uFillTx/>
                <a:latin typeface="Trebuchet MS" panose="020B0603020202020204" pitchFamily="34" charset="0"/>
                <a:ea typeface="+mj-ea"/>
                <a:cs typeface="+mj-cs"/>
                <a:sym typeface="Calibri"/>
              </a:rPr>
              <a:t>verantwoordelijkheids-gevoel</a:t>
            </a:r>
            <a:r>
              <a:rPr kumimoji="0" lang="nl-NL" sz="1400" b="1"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r>
              <a:rPr kumimoji="0" lang="nl-NL"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van de account</a:t>
            </a:r>
            <a:r>
              <a:rPr lang="nl-NL" sz="1400" dirty="0">
                <a:solidFill>
                  <a:srgbClr val="000000"/>
                </a:solidFill>
                <a:latin typeface="Trebuchet MS" panose="020B0603020202020204" pitchFamily="34" charset="0"/>
                <a:ea typeface="+mj-ea"/>
                <a:cs typeface="+mj-cs"/>
                <a:sym typeface="Calibri"/>
              </a:rPr>
              <a:t>managers voor het halen van het 5% EBIT doel te </a:t>
            </a:r>
            <a:r>
              <a:rPr lang="nl-NL" sz="1400" b="1" dirty="0">
                <a:solidFill>
                  <a:srgbClr val="000000"/>
                </a:solidFill>
                <a:latin typeface="Trebuchet MS" panose="020B0603020202020204" pitchFamily="34" charset="0"/>
                <a:ea typeface="+mj-ea"/>
                <a:cs typeface="+mj-cs"/>
                <a:sym typeface="Calibri"/>
              </a:rPr>
              <a:t>vergroten</a:t>
            </a:r>
            <a:r>
              <a:rPr lang="nl-NL" sz="1400" dirty="0">
                <a:solidFill>
                  <a:srgbClr val="000000"/>
                </a:solidFill>
                <a:latin typeface="Trebuchet MS" panose="020B0603020202020204" pitchFamily="34" charset="0"/>
                <a:ea typeface="+mj-ea"/>
                <a:cs typeface="+mj-cs"/>
                <a:sym typeface="Calibri"/>
              </a:rPr>
              <a:t>?</a:t>
            </a:r>
            <a:r>
              <a:rPr kumimoji="0" lang="nl-NL" sz="14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 </a:t>
            </a:r>
            <a:endParaRPr lang="nl-NL" sz="1400" dirty="0">
              <a:solidFill>
                <a:srgbClr val="000000"/>
              </a:solidFill>
              <a:latin typeface="Trebuchet MS" panose="020B0603020202020204" pitchFamily="34" charset="0"/>
              <a:ea typeface="+mj-ea"/>
              <a:cs typeface="+mj-cs"/>
              <a:sym typeface="Calibri"/>
            </a:endParaRPr>
          </a:p>
          <a:p>
            <a:pPr marR="0" algn="l" defTabSz="457200" rtl="0" fontAlgn="auto" latinLnBrk="0" hangingPunct="0">
              <a:lnSpc>
                <a:spcPct val="100000"/>
              </a:lnSpc>
              <a:spcBef>
                <a:spcPts val="0"/>
              </a:spcBef>
              <a:spcAft>
                <a:spcPts val="0"/>
              </a:spcAft>
              <a:buClrTx/>
              <a:buSzTx/>
              <a:tabLst/>
            </a:pPr>
            <a:endParaRPr lang="nl-NL" sz="1400" dirty="0"/>
          </a:p>
        </p:txBody>
      </p:sp>
      <p:pic>
        <p:nvPicPr>
          <p:cNvPr id="27" name="Graphic 26" descr="Arrow Right outline">
            <a:extLst>
              <a:ext uri="{FF2B5EF4-FFF2-40B4-BE49-F238E27FC236}">
                <a16:creationId xmlns:a16="http://schemas.microsoft.com/office/drawing/2014/main" id="{9BAC3E67-C4F7-420E-80A2-0E5F0E2B75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21667" y="1618597"/>
            <a:ext cx="399628" cy="399628"/>
          </a:xfrm>
          <a:prstGeom prst="rect">
            <a:avLst/>
          </a:prstGeom>
        </p:spPr>
      </p:pic>
      <p:pic>
        <p:nvPicPr>
          <p:cNvPr id="28" name="Graphic 27" descr="Arrow Right outline">
            <a:extLst>
              <a:ext uri="{FF2B5EF4-FFF2-40B4-BE49-F238E27FC236}">
                <a16:creationId xmlns:a16="http://schemas.microsoft.com/office/drawing/2014/main" id="{8F4A1A10-7BE2-4EE6-8712-A4C4F83130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21667" y="2519196"/>
            <a:ext cx="399628" cy="399628"/>
          </a:xfrm>
          <a:prstGeom prst="rect">
            <a:avLst/>
          </a:prstGeom>
        </p:spPr>
      </p:pic>
      <p:pic>
        <p:nvPicPr>
          <p:cNvPr id="29" name="Graphic 28" descr="Arrow Right outline">
            <a:extLst>
              <a:ext uri="{FF2B5EF4-FFF2-40B4-BE49-F238E27FC236}">
                <a16:creationId xmlns:a16="http://schemas.microsoft.com/office/drawing/2014/main" id="{61D15C03-8CEA-4A97-9154-ED8EC069B4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67339" y="3337373"/>
            <a:ext cx="399628" cy="399628"/>
          </a:xfrm>
          <a:prstGeom prst="rect">
            <a:avLst/>
          </a:prstGeom>
        </p:spPr>
      </p:pic>
    </p:spTree>
    <p:extLst>
      <p:ext uri="{BB962C8B-B14F-4D97-AF65-F5344CB8AC3E}">
        <p14:creationId xmlns:p14="http://schemas.microsoft.com/office/powerpoint/2010/main" val="2406673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Rounded Corners 72">
            <a:extLst>
              <a:ext uri="{FF2B5EF4-FFF2-40B4-BE49-F238E27FC236}">
                <a16:creationId xmlns:a16="http://schemas.microsoft.com/office/drawing/2014/main" id="{226FCA6E-9BE8-4572-A929-34684B94AEE3}"/>
              </a:ext>
            </a:extLst>
          </p:cNvPr>
          <p:cNvSpPr/>
          <p:nvPr/>
        </p:nvSpPr>
        <p:spPr>
          <a:xfrm>
            <a:off x="85719" y="2136917"/>
            <a:ext cx="8956390" cy="2479109"/>
          </a:xfrm>
          <a:prstGeom prst="roundRect">
            <a:avLst/>
          </a:prstGeom>
          <a:solidFill>
            <a:srgbClr val="FF87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a:solidFill>
                  <a:schemeClr val="bg1"/>
                </a:solidFill>
                <a:latin typeface="Aller" panose="02000803040000020004" pitchFamily="2" charset="0"/>
              </a:rPr>
              <a:t>Sales </a:t>
            </a:r>
            <a:r>
              <a:rPr lang="en-US" dirty="0" err="1">
                <a:solidFill>
                  <a:schemeClr val="bg1"/>
                </a:solidFill>
                <a:latin typeface="Aller" panose="02000803040000020004" pitchFamily="2" charset="0"/>
              </a:rPr>
              <a:t>vaardigheden</a:t>
            </a:r>
            <a:endParaRPr lang="en-US" dirty="0">
              <a:solidFill>
                <a:schemeClr val="bg1"/>
              </a:solidFill>
              <a:latin typeface="Aller" panose="02000803040000020004" pitchFamily="2" charset="0"/>
            </a:endParaRP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17</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23" name="Text Placeholder 2">
            <a:extLst>
              <a:ext uri="{FF2B5EF4-FFF2-40B4-BE49-F238E27FC236}">
                <a16:creationId xmlns:a16="http://schemas.microsoft.com/office/drawing/2014/main" id="{9E27686A-524D-4869-B14A-8CFC4E46AB10}"/>
              </a:ext>
            </a:extLst>
          </p:cNvPr>
          <p:cNvSpPr txBox="1">
            <a:spLocks/>
          </p:cNvSpPr>
          <p:nvPr/>
        </p:nvSpPr>
        <p:spPr>
          <a:xfrm>
            <a:off x="-13722" y="1638411"/>
            <a:ext cx="9132318" cy="369332"/>
          </a:xfrm>
          <a:prstGeom prst="rect">
            <a:avLst/>
          </a:prstGeom>
        </p:spPr>
        <p:txBody>
          <a:bodyPr wrap="square">
            <a:spAutoFit/>
          </a:bodyPr>
          <a:lstStyle>
            <a:defPPr>
              <a:defRPr lang="en-US"/>
            </a:defPPr>
            <a:lvl1pPr algn="ctr">
              <a:defRPr i="1">
                <a:solidFill>
                  <a:schemeClr val="tx1">
                    <a:lumMod val="85000"/>
                    <a:lumOff val="15000"/>
                  </a:schemeClr>
                </a:solidFill>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CA" i="1" dirty="0"/>
              <a:t>Wat </a:t>
            </a:r>
            <a:r>
              <a:rPr lang="en-CA" i="1" dirty="0" err="1"/>
              <a:t>zijn</a:t>
            </a:r>
            <a:r>
              <a:rPr lang="en-CA" i="1" dirty="0"/>
              <a:t> de </a:t>
            </a:r>
            <a:r>
              <a:rPr lang="en-CA" i="1" dirty="0" err="1"/>
              <a:t>talenten</a:t>
            </a:r>
            <a:r>
              <a:rPr lang="en-CA" i="1" dirty="0"/>
              <a:t> </a:t>
            </a:r>
            <a:r>
              <a:rPr lang="en-CA" i="1" dirty="0" err="1"/>
              <a:t>en</a:t>
            </a:r>
            <a:r>
              <a:rPr lang="en-CA" i="1" dirty="0"/>
              <a:t> </a:t>
            </a:r>
            <a:r>
              <a:rPr lang="en-CA" i="1" dirty="0" err="1"/>
              <a:t>prioriteiten</a:t>
            </a:r>
            <a:r>
              <a:rPr lang="en-CA" i="1" dirty="0"/>
              <a:t> om </a:t>
            </a:r>
            <a:r>
              <a:rPr lang="en-CA" i="1" dirty="0" err="1"/>
              <a:t>te</a:t>
            </a:r>
            <a:r>
              <a:rPr lang="en-CA" i="1" dirty="0"/>
              <a:t> </a:t>
            </a:r>
            <a:r>
              <a:rPr lang="en-CA" i="1" dirty="0" err="1"/>
              <a:t>trainen</a:t>
            </a:r>
            <a:r>
              <a:rPr lang="en-CA" i="1" dirty="0"/>
              <a:t>?</a:t>
            </a:r>
          </a:p>
        </p:txBody>
      </p:sp>
      <p:pic>
        <p:nvPicPr>
          <p:cNvPr id="31" name="Picture 30">
            <a:extLst>
              <a:ext uri="{FF2B5EF4-FFF2-40B4-BE49-F238E27FC236}">
                <a16:creationId xmlns:a16="http://schemas.microsoft.com/office/drawing/2014/main" id="{AF8A78B4-18B7-4C46-94B8-2F6AF57109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24006" y="2257100"/>
            <a:ext cx="573137" cy="1222301"/>
          </a:xfrm>
          <a:prstGeom prst="rect">
            <a:avLst/>
          </a:prstGeom>
        </p:spPr>
      </p:pic>
      <p:pic>
        <p:nvPicPr>
          <p:cNvPr id="32" name="Picture 31">
            <a:extLst>
              <a:ext uri="{FF2B5EF4-FFF2-40B4-BE49-F238E27FC236}">
                <a16:creationId xmlns:a16="http://schemas.microsoft.com/office/drawing/2014/main" id="{E5BA1184-4169-438D-BA56-C4752500DB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31592" y="2227231"/>
            <a:ext cx="573137" cy="1222301"/>
          </a:xfrm>
          <a:prstGeom prst="rect">
            <a:avLst/>
          </a:prstGeom>
        </p:spPr>
      </p:pic>
      <p:sp>
        <p:nvSpPr>
          <p:cNvPr id="33" name="TextBox 32">
            <a:extLst>
              <a:ext uri="{FF2B5EF4-FFF2-40B4-BE49-F238E27FC236}">
                <a16:creationId xmlns:a16="http://schemas.microsoft.com/office/drawing/2014/main" id="{F10AB273-A023-4121-B8B3-5386A668EB8D}"/>
              </a:ext>
            </a:extLst>
          </p:cNvPr>
          <p:cNvSpPr txBox="1"/>
          <p:nvPr/>
        </p:nvSpPr>
        <p:spPr>
          <a:xfrm>
            <a:off x="144068" y="3595582"/>
            <a:ext cx="1153187" cy="307777"/>
          </a:xfrm>
          <a:prstGeom prst="rect">
            <a:avLst/>
          </a:prstGeom>
          <a:noFill/>
        </p:spPr>
        <p:txBody>
          <a:bodyPr wrap="square" rtlCol="0">
            <a:spAutoFit/>
          </a:bodyPr>
          <a:lstStyle/>
          <a:p>
            <a:r>
              <a:rPr lang="nl-NL" sz="1400" dirty="0">
                <a:latin typeface="Trebuchet MS" panose="020B0703020202090204" pitchFamily="34" charset="0"/>
              </a:rPr>
              <a:t>Acquisitie</a:t>
            </a:r>
          </a:p>
        </p:txBody>
      </p:sp>
      <p:sp>
        <p:nvSpPr>
          <p:cNvPr id="34" name="TextBox 33">
            <a:extLst>
              <a:ext uri="{FF2B5EF4-FFF2-40B4-BE49-F238E27FC236}">
                <a16:creationId xmlns:a16="http://schemas.microsoft.com/office/drawing/2014/main" id="{DF9FA909-0BA6-45C6-9C0C-8702F2333A1D}"/>
              </a:ext>
            </a:extLst>
          </p:cNvPr>
          <p:cNvSpPr txBox="1"/>
          <p:nvPr/>
        </p:nvSpPr>
        <p:spPr>
          <a:xfrm>
            <a:off x="2336077" y="3590839"/>
            <a:ext cx="1309990" cy="954107"/>
          </a:xfrm>
          <a:prstGeom prst="rect">
            <a:avLst/>
          </a:prstGeom>
          <a:noFill/>
        </p:spPr>
        <p:txBody>
          <a:bodyPr wrap="square" rtlCol="0">
            <a:spAutoFit/>
          </a:bodyPr>
          <a:lstStyle/>
          <a:p>
            <a:pPr algn="ctr"/>
            <a:r>
              <a:rPr lang="nl-NL" sz="1400" dirty="0">
                <a:latin typeface="Trebuchet MS" panose="020B0703020202090204" pitchFamily="34" charset="0"/>
              </a:rPr>
              <a:t>Account </a:t>
            </a:r>
          </a:p>
          <a:p>
            <a:pPr algn="ctr"/>
            <a:r>
              <a:rPr lang="nl-NL" sz="1400" dirty="0">
                <a:latin typeface="Trebuchet MS" panose="020B0703020202090204" pitchFamily="34" charset="0"/>
              </a:rPr>
              <a:t>&amp; </a:t>
            </a:r>
          </a:p>
          <a:p>
            <a:pPr algn="ctr"/>
            <a:r>
              <a:rPr lang="nl-NL" sz="1400" dirty="0">
                <a:latin typeface="Trebuchet MS" panose="020B0703020202090204" pitchFamily="34" charset="0"/>
              </a:rPr>
              <a:t>opportunity kwalificatie</a:t>
            </a:r>
          </a:p>
        </p:txBody>
      </p:sp>
      <p:sp>
        <p:nvSpPr>
          <p:cNvPr id="35" name="TextBox 34">
            <a:extLst>
              <a:ext uri="{FF2B5EF4-FFF2-40B4-BE49-F238E27FC236}">
                <a16:creationId xmlns:a16="http://schemas.microsoft.com/office/drawing/2014/main" id="{1BD3FB48-081E-4202-AAD7-1C414A767377}"/>
              </a:ext>
            </a:extLst>
          </p:cNvPr>
          <p:cNvSpPr txBox="1"/>
          <p:nvPr/>
        </p:nvSpPr>
        <p:spPr>
          <a:xfrm>
            <a:off x="3623048" y="3590839"/>
            <a:ext cx="881355" cy="954107"/>
          </a:xfrm>
          <a:prstGeom prst="rect">
            <a:avLst/>
          </a:prstGeom>
          <a:noFill/>
        </p:spPr>
        <p:txBody>
          <a:bodyPr wrap="square" rtlCol="0">
            <a:spAutoFit/>
          </a:bodyPr>
          <a:lstStyle/>
          <a:p>
            <a:pPr algn="ctr"/>
            <a:r>
              <a:rPr lang="nl-NL" sz="1400">
                <a:latin typeface="Trebuchet MS" panose="020B0703020202090204" pitchFamily="34" charset="0"/>
              </a:rPr>
              <a:t>Value </a:t>
            </a:r>
          </a:p>
          <a:p>
            <a:pPr algn="ctr"/>
            <a:r>
              <a:rPr lang="nl-NL" sz="1400">
                <a:latin typeface="Trebuchet MS" panose="020B0703020202090204" pitchFamily="34" charset="0"/>
              </a:rPr>
              <a:t>&amp; Solution  Selling</a:t>
            </a:r>
          </a:p>
        </p:txBody>
      </p:sp>
      <p:sp>
        <p:nvSpPr>
          <p:cNvPr id="36" name="TextBox 35">
            <a:extLst>
              <a:ext uri="{FF2B5EF4-FFF2-40B4-BE49-F238E27FC236}">
                <a16:creationId xmlns:a16="http://schemas.microsoft.com/office/drawing/2014/main" id="{1395691F-3771-46BA-8AF5-B1CAA340628E}"/>
              </a:ext>
            </a:extLst>
          </p:cNvPr>
          <p:cNvSpPr txBox="1"/>
          <p:nvPr/>
        </p:nvSpPr>
        <p:spPr>
          <a:xfrm>
            <a:off x="4510368" y="3590839"/>
            <a:ext cx="1230599" cy="523220"/>
          </a:xfrm>
          <a:prstGeom prst="rect">
            <a:avLst/>
          </a:prstGeom>
          <a:noFill/>
        </p:spPr>
        <p:txBody>
          <a:bodyPr wrap="square" rtlCol="0">
            <a:spAutoFit/>
          </a:bodyPr>
          <a:lstStyle/>
          <a:p>
            <a:pPr algn="ctr"/>
            <a:r>
              <a:rPr lang="nl-NL" sz="1400" dirty="0">
                <a:latin typeface="Trebuchet MS" panose="020B0703020202090204" pitchFamily="34" charset="0"/>
              </a:rPr>
              <a:t>Consultatief verkopen</a:t>
            </a:r>
          </a:p>
        </p:txBody>
      </p:sp>
      <p:sp>
        <p:nvSpPr>
          <p:cNvPr id="37" name="TextBox 36">
            <a:extLst>
              <a:ext uri="{FF2B5EF4-FFF2-40B4-BE49-F238E27FC236}">
                <a16:creationId xmlns:a16="http://schemas.microsoft.com/office/drawing/2014/main" id="{DA4082D9-E7D7-4320-AAA5-377AF85EA8C3}"/>
              </a:ext>
            </a:extLst>
          </p:cNvPr>
          <p:cNvSpPr txBox="1"/>
          <p:nvPr/>
        </p:nvSpPr>
        <p:spPr>
          <a:xfrm>
            <a:off x="5595276" y="3590839"/>
            <a:ext cx="1230599" cy="738664"/>
          </a:xfrm>
          <a:prstGeom prst="rect">
            <a:avLst/>
          </a:prstGeom>
          <a:noFill/>
        </p:spPr>
        <p:txBody>
          <a:bodyPr wrap="square" rtlCol="0">
            <a:spAutoFit/>
          </a:bodyPr>
          <a:lstStyle/>
          <a:p>
            <a:pPr algn="ctr"/>
            <a:r>
              <a:rPr lang="nl-NL" sz="1400">
                <a:latin typeface="Trebuchet MS" panose="020B0703020202090204" pitchFamily="34" charset="0"/>
              </a:rPr>
              <a:t>Service &amp; Account Management</a:t>
            </a:r>
          </a:p>
        </p:txBody>
      </p:sp>
      <p:pic>
        <p:nvPicPr>
          <p:cNvPr id="38" name="Picture 37">
            <a:extLst>
              <a:ext uri="{FF2B5EF4-FFF2-40B4-BE49-F238E27FC236}">
                <a16:creationId xmlns:a16="http://schemas.microsoft.com/office/drawing/2014/main" id="{22783D8F-0CAD-4798-A276-4BB6AAA7869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59972" y="2227231"/>
            <a:ext cx="573137" cy="1222301"/>
          </a:xfrm>
          <a:prstGeom prst="rect">
            <a:avLst/>
          </a:prstGeom>
        </p:spPr>
      </p:pic>
      <p:sp>
        <p:nvSpPr>
          <p:cNvPr id="39" name="TextBox 38">
            <a:extLst>
              <a:ext uri="{FF2B5EF4-FFF2-40B4-BE49-F238E27FC236}">
                <a16:creationId xmlns:a16="http://schemas.microsoft.com/office/drawing/2014/main" id="{C0037723-92F5-4102-B587-4E669A1D7B8D}"/>
              </a:ext>
            </a:extLst>
          </p:cNvPr>
          <p:cNvSpPr txBox="1"/>
          <p:nvPr/>
        </p:nvSpPr>
        <p:spPr>
          <a:xfrm>
            <a:off x="6825934" y="3590839"/>
            <a:ext cx="881356" cy="738664"/>
          </a:xfrm>
          <a:prstGeom prst="rect">
            <a:avLst/>
          </a:prstGeom>
          <a:noFill/>
        </p:spPr>
        <p:txBody>
          <a:bodyPr wrap="square" rtlCol="0">
            <a:spAutoFit/>
          </a:bodyPr>
          <a:lstStyle/>
          <a:p>
            <a:pPr algn="ctr"/>
            <a:r>
              <a:rPr lang="nl-NL" sz="1400">
                <a:latin typeface="Trebuchet MS" panose="020B0703020202090204" pitchFamily="34" charset="0"/>
              </a:rPr>
              <a:t>CRM Sales Proces</a:t>
            </a:r>
          </a:p>
        </p:txBody>
      </p:sp>
      <p:sp>
        <p:nvSpPr>
          <p:cNvPr id="41" name="TextBox 40">
            <a:extLst>
              <a:ext uri="{FF2B5EF4-FFF2-40B4-BE49-F238E27FC236}">
                <a16:creationId xmlns:a16="http://schemas.microsoft.com/office/drawing/2014/main" id="{F4E5B29B-DA31-4314-9D6E-DB41E9D84007}"/>
              </a:ext>
            </a:extLst>
          </p:cNvPr>
          <p:cNvSpPr txBox="1"/>
          <p:nvPr/>
        </p:nvSpPr>
        <p:spPr>
          <a:xfrm>
            <a:off x="7674574" y="3595582"/>
            <a:ext cx="1404147" cy="523220"/>
          </a:xfrm>
          <a:prstGeom prst="rect">
            <a:avLst/>
          </a:prstGeom>
          <a:noFill/>
        </p:spPr>
        <p:txBody>
          <a:bodyPr wrap="square" rtlCol="0">
            <a:spAutoFit/>
          </a:bodyPr>
          <a:lstStyle/>
          <a:p>
            <a:pPr algn="ctr"/>
            <a:r>
              <a:rPr lang="nl-NL" sz="1400" dirty="0">
                <a:latin typeface="Trebuchet MS" panose="020B0703020202090204" pitchFamily="34" charset="0"/>
              </a:rPr>
              <a:t>Onderhandelen &amp; sluiten</a:t>
            </a:r>
          </a:p>
        </p:txBody>
      </p:sp>
      <p:pic>
        <p:nvPicPr>
          <p:cNvPr id="51" name="Picture 50">
            <a:extLst>
              <a:ext uri="{FF2B5EF4-FFF2-40B4-BE49-F238E27FC236}">
                <a16:creationId xmlns:a16="http://schemas.microsoft.com/office/drawing/2014/main" id="{3C05932C-5BE8-4F44-8414-A57AEA951B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5817" y="2227230"/>
            <a:ext cx="573137" cy="1222301"/>
          </a:xfrm>
          <a:prstGeom prst="rect">
            <a:avLst/>
          </a:prstGeom>
        </p:spPr>
      </p:pic>
      <p:sp>
        <p:nvSpPr>
          <p:cNvPr id="58" name="TextBox 57">
            <a:extLst>
              <a:ext uri="{FF2B5EF4-FFF2-40B4-BE49-F238E27FC236}">
                <a16:creationId xmlns:a16="http://schemas.microsoft.com/office/drawing/2014/main" id="{CB23FCA0-83ED-4529-94D1-AEF3EFB01BD6}"/>
              </a:ext>
            </a:extLst>
          </p:cNvPr>
          <p:cNvSpPr txBox="1"/>
          <p:nvPr/>
        </p:nvSpPr>
        <p:spPr>
          <a:xfrm>
            <a:off x="1116382" y="3590839"/>
            <a:ext cx="1329597" cy="523220"/>
          </a:xfrm>
          <a:prstGeom prst="rect">
            <a:avLst/>
          </a:prstGeom>
          <a:noFill/>
        </p:spPr>
        <p:txBody>
          <a:bodyPr wrap="square" rtlCol="0">
            <a:spAutoFit/>
          </a:bodyPr>
          <a:lstStyle/>
          <a:p>
            <a:pPr algn="ctr"/>
            <a:r>
              <a:rPr lang="nl-NL" sz="1400" dirty="0">
                <a:latin typeface="Trebuchet MS" panose="020B0703020202090204" pitchFamily="34" charset="0"/>
              </a:rPr>
              <a:t>Social </a:t>
            </a:r>
            <a:r>
              <a:rPr lang="nl-NL" sz="1400" dirty="0" err="1">
                <a:latin typeface="Trebuchet MS" panose="020B0703020202090204" pitchFamily="34" charset="0"/>
              </a:rPr>
              <a:t>Selling</a:t>
            </a:r>
            <a:r>
              <a:rPr lang="nl-NL" sz="1400" dirty="0">
                <a:latin typeface="Trebuchet MS" panose="020B0703020202090204" pitchFamily="34" charset="0"/>
              </a:rPr>
              <a:t> &amp; netwerken</a:t>
            </a:r>
          </a:p>
        </p:txBody>
      </p:sp>
      <p:grpSp>
        <p:nvGrpSpPr>
          <p:cNvPr id="59" name="Group 58">
            <a:extLst>
              <a:ext uri="{FF2B5EF4-FFF2-40B4-BE49-F238E27FC236}">
                <a16:creationId xmlns:a16="http://schemas.microsoft.com/office/drawing/2014/main" id="{061F727C-92DE-40A8-AF78-ADAB8B97EE44}"/>
              </a:ext>
            </a:extLst>
          </p:cNvPr>
          <p:cNvGrpSpPr/>
          <p:nvPr/>
        </p:nvGrpSpPr>
        <p:grpSpPr>
          <a:xfrm>
            <a:off x="361501" y="2257100"/>
            <a:ext cx="573137" cy="1222301"/>
            <a:chOff x="1425084" y="2889538"/>
            <a:chExt cx="909493" cy="1939632"/>
          </a:xfrm>
        </p:grpSpPr>
        <p:pic>
          <p:nvPicPr>
            <p:cNvPr id="61" name="Picture 60">
              <a:extLst>
                <a:ext uri="{FF2B5EF4-FFF2-40B4-BE49-F238E27FC236}">
                  <a16:creationId xmlns:a16="http://schemas.microsoft.com/office/drawing/2014/main" id="{8C1BC7BF-5F97-4BBB-A81C-399B1A078F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5084" y="2889538"/>
              <a:ext cx="909493" cy="1939632"/>
            </a:xfrm>
            <a:prstGeom prst="rect">
              <a:avLst/>
            </a:prstGeom>
          </p:spPr>
        </p:pic>
        <p:sp>
          <p:nvSpPr>
            <p:cNvPr id="62" name="Oval 61">
              <a:extLst>
                <a:ext uri="{FF2B5EF4-FFF2-40B4-BE49-F238E27FC236}">
                  <a16:creationId xmlns:a16="http://schemas.microsoft.com/office/drawing/2014/main" id="{B9CF6D2A-B3A0-45FB-9EAD-5CAB9AEB6DA4}"/>
                </a:ext>
              </a:extLst>
            </p:cNvPr>
            <p:cNvSpPr/>
            <p:nvPr/>
          </p:nvSpPr>
          <p:spPr>
            <a:xfrm>
              <a:off x="1671510" y="3118576"/>
              <a:ext cx="416639" cy="414583"/>
            </a:xfrm>
            <a:prstGeom prst="ellipse">
              <a:avLst/>
            </a:prstGeom>
            <a:gradFill flip="none" rotWithShape="1">
              <a:gsLst>
                <a:gs pos="66000">
                  <a:srgbClr val="FF0000"/>
                </a:gs>
                <a:gs pos="14000">
                  <a:schemeClr val="accent2">
                    <a:lumMod val="0"/>
                    <a:lumOff val="100000"/>
                  </a:schemeClr>
                </a:gs>
                <a:gs pos="100000">
                  <a:srgbClr val="FF0000"/>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63" name="Oval 62">
              <a:extLst>
                <a:ext uri="{FF2B5EF4-FFF2-40B4-BE49-F238E27FC236}">
                  <a16:creationId xmlns:a16="http://schemas.microsoft.com/office/drawing/2014/main" id="{DFC16930-513E-4F28-A001-5C214BBAD960}"/>
                </a:ext>
              </a:extLst>
            </p:cNvPr>
            <p:cNvSpPr/>
            <p:nvPr/>
          </p:nvSpPr>
          <p:spPr>
            <a:xfrm>
              <a:off x="1671510" y="3652062"/>
              <a:ext cx="416639" cy="414583"/>
            </a:xfrm>
            <a:prstGeom prst="ellipse">
              <a:avLst/>
            </a:prstGeom>
            <a:gradFill>
              <a:gsLst>
                <a:gs pos="17000">
                  <a:srgbClr val="294450"/>
                </a:gs>
                <a:gs pos="0">
                  <a:schemeClr val="accent2">
                    <a:lumMod val="0"/>
                    <a:lumOff val="100000"/>
                  </a:schemeClr>
                </a:gs>
                <a:gs pos="100000">
                  <a:srgbClr val="425037"/>
                </a:gs>
              </a:gsLst>
              <a:path path="circle">
                <a:fillToRect r="100000" b="100000"/>
              </a:path>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grpSp>
      <p:pic>
        <p:nvPicPr>
          <p:cNvPr id="64" name="Picture 63">
            <a:extLst>
              <a:ext uri="{FF2B5EF4-FFF2-40B4-BE49-F238E27FC236}">
                <a16:creationId xmlns:a16="http://schemas.microsoft.com/office/drawing/2014/main" id="{6926D6C1-C1A9-4D69-B50C-C728632E6C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95781" y="2257100"/>
            <a:ext cx="573137" cy="1222301"/>
          </a:xfrm>
          <a:prstGeom prst="rect">
            <a:avLst/>
          </a:prstGeom>
        </p:spPr>
      </p:pic>
      <p:pic>
        <p:nvPicPr>
          <p:cNvPr id="65" name="Picture 64">
            <a:extLst>
              <a:ext uri="{FF2B5EF4-FFF2-40B4-BE49-F238E27FC236}">
                <a16:creationId xmlns:a16="http://schemas.microsoft.com/office/drawing/2014/main" id="{00612F9D-D396-489B-A383-1AB41AEF62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14848" y="2257100"/>
            <a:ext cx="573137" cy="1222301"/>
          </a:xfrm>
          <a:prstGeom prst="rect">
            <a:avLst/>
          </a:prstGeom>
        </p:spPr>
      </p:pic>
      <p:pic>
        <p:nvPicPr>
          <p:cNvPr id="66" name="Picture 65">
            <a:extLst>
              <a:ext uri="{FF2B5EF4-FFF2-40B4-BE49-F238E27FC236}">
                <a16:creationId xmlns:a16="http://schemas.microsoft.com/office/drawing/2014/main" id="{E8D5DCDC-429A-4F1D-A1BD-7B893F5F81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01872" y="2227231"/>
            <a:ext cx="573137" cy="1222301"/>
          </a:xfrm>
          <a:prstGeom prst="rect">
            <a:avLst/>
          </a:prstGeom>
        </p:spPr>
      </p:pic>
    </p:spTree>
    <p:extLst>
      <p:ext uri="{BB962C8B-B14F-4D97-AF65-F5344CB8AC3E}">
        <p14:creationId xmlns:p14="http://schemas.microsoft.com/office/powerpoint/2010/main" val="196873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82F133AF-E5E5-4A88-99AD-D54613721E48}"/>
              </a:ext>
            </a:extLst>
          </p:cNvPr>
          <p:cNvPicPr>
            <a:picLocks noChangeAspect="1"/>
          </p:cNvPicPr>
          <p:nvPr/>
        </p:nvPicPr>
        <p:blipFill>
          <a:blip r:embed="rId2"/>
          <a:stretch>
            <a:fillRect/>
          </a:stretch>
        </p:blipFill>
        <p:spPr>
          <a:xfrm>
            <a:off x="-1" y="1178565"/>
            <a:ext cx="3760967" cy="3973600"/>
          </a:xfrm>
          <a:prstGeom prst="rect">
            <a:avLst/>
          </a:prstGeom>
        </p:spPr>
      </p:pic>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err="1">
                <a:solidFill>
                  <a:schemeClr val="bg1"/>
                </a:solidFill>
                <a:latin typeface="Aller" panose="02000803040000020004" pitchFamily="2" charset="0"/>
              </a:rPr>
              <a:t>Teamviewer</a:t>
            </a:r>
            <a:r>
              <a:rPr lang="en-US" dirty="0">
                <a:solidFill>
                  <a:schemeClr val="bg1"/>
                </a:solidFill>
                <a:latin typeface="Aller" panose="02000803040000020004" pitchFamily="2" charset="0"/>
              </a:rPr>
              <a:t> Sales </a:t>
            </a:r>
            <a:r>
              <a:rPr lang="en-US" dirty="0" err="1">
                <a:solidFill>
                  <a:schemeClr val="bg1"/>
                </a:solidFill>
                <a:latin typeface="Aller" panose="02000803040000020004" pitchFamily="2" charset="0"/>
              </a:rPr>
              <a:t>Vaardigheden</a:t>
            </a:r>
            <a:endParaRPr lang="en-US" dirty="0">
              <a:solidFill>
                <a:schemeClr val="bg1"/>
              </a:solidFill>
              <a:latin typeface="Aller" panose="02000803040000020004" pitchFamily="2" charset="0"/>
            </a:endParaRP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18</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42" name="TextBox 41">
            <a:extLst>
              <a:ext uri="{FF2B5EF4-FFF2-40B4-BE49-F238E27FC236}">
                <a16:creationId xmlns:a16="http://schemas.microsoft.com/office/drawing/2014/main" id="{4DD7778E-D926-40BC-AE2C-B1FE36BC379E}"/>
              </a:ext>
            </a:extLst>
          </p:cNvPr>
          <p:cNvSpPr txBox="1"/>
          <p:nvPr/>
        </p:nvSpPr>
        <p:spPr>
          <a:xfrm>
            <a:off x="4027746" y="1816700"/>
            <a:ext cx="4917248" cy="28007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ctr" defTabSz="457200" rtl="0" fontAlgn="auto" latinLnBrk="0" hangingPunct="0">
              <a:lnSpc>
                <a:spcPct val="100000"/>
              </a:lnSpc>
              <a:spcBef>
                <a:spcPts val="0"/>
              </a:spcBef>
              <a:spcAft>
                <a:spcPts val="0"/>
              </a:spcAft>
              <a:buClrTx/>
              <a:buSzTx/>
              <a:tabLst/>
            </a:pPr>
            <a:r>
              <a:rPr kumimoji="0" lang="nl-NL" sz="1600" b="0" i="0" u="none" strike="noStrike" cap="none" spc="0" normalizeH="0" baseline="0" dirty="0">
                <a:ln>
                  <a:noFill/>
                </a:ln>
                <a:solidFill>
                  <a:srgbClr val="000000"/>
                </a:solidFill>
                <a:effectLst/>
                <a:uFillTx/>
                <a:latin typeface="Trebuchet MS" panose="020B0603020202020204" pitchFamily="34" charset="0"/>
                <a:ea typeface="+mj-ea"/>
                <a:cs typeface="+mj-cs"/>
                <a:sym typeface="Calibri"/>
              </a:rPr>
              <a:t>Waar liggen de talenten en prioriteiten voor het trainen bij het team accountmanagers?</a:t>
            </a:r>
          </a:p>
          <a:p>
            <a:pPr marR="0" algn="ctr" defTabSz="457200" rtl="0" fontAlgn="auto" latinLnBrk="0" hangingPunct="0">
              <a:lnSpc>
                <a:spcPct val="100000"/>
              </a:lnSpc>
              <a:spcBef>
                <a:spcPts val="0"/>
              </a:spcBef>
              <a:spcAft>
                <a:spcPts val="0"/>
              </a:spcAft>
              <a:buClrTx/>
              <a:buSzTx/>
              <a:tabLst/>
            </a:pPr>
            <a:endParaRPr lang="nl-NL" sz="2000" dirty="0">
              <a:solidFill>
                <a:srgbClr val="000000"/>
              </a:solidFill>
              <a:latin typeface="Trebuchet MS" panose="020B0603020202020204" pitchFamily="34" charset="0"/>
              <a:ea typeface="+mj-ea"/>
              <a:cs typeface="+mj-cs"/>
              <a:sym typeface="Calibri"/>
            </a:endParaRPr>
          </a:p>
          <a:p>
            <a:pPr marR="0" algn="ctr" defTabSz="457200" rtl="0" fontAlgn="auto" latinLnBrk="0" hangingPunct="0">
              <a:lnSpc>
                <a:spcPct val="100000"/>
              </a:lnSpc>
              <a:spcBef>
                <a:spcPts val="0"/>
              </a:spcBef>
              <a:spcAft>
                <a:spcPts val="0"/>
              </a:spcAft>
              <a:buClrTx/>
              <a:buSzTx/>
              <a:tabLst/>
            </a:pPr>
            <a:r>
              <a:rPr lang="nl-NL" sz="1600" dirty="0">
                <a:solidFill>
                  <a:srgbClr val="000000"/>
                </a:solidFill>
                <a:latin typeface="Trebuchet MS" panose="020B0603020202020204" pitchFamily="34" charset="0"/>
                <a:ea typeface="+mj-ea"/>
                <a:cs typeface="+mj-cs"/>
                <a:sym typeface="Calibri"/>
              </a:rPr>
              <a:t>Waar ga je mee beginnen?</a:t>
            </a:r>
          </a:p>
          <a:p>
            <a:pPr marR="0" algn="ctr" defTabSz="457200" rtl="0" fontAlgn="auto" latinLnBrk="0" hangingPunct="0">
              <a:lnSpc>
                <a:spcPct val="100000"/>
              </a:lnSpc>
              <a:spcBef>
                <a:spcPts val="0"/>
              </a:spcBef>
              <a:spcAft>
                <a:spcPts val="0"/>
              </a:spcAft>
              <a:buClrTx/>
              <a:buSzTx/>
              <a:tabLst/>
            </a:pPr>
            <a:br>
              <a:rPr lang="nl-NL" sz="2000" dirty="0">
                <a:solidFill>
                  <a:srgbClr val="000000"/>
                </a:solidFill>
                <a:latin typeface="Trebuchet MS" panose="020B0603020202020204" pitchFamily="34" charset="0"/>
                <a:ea typeface="+mj-ea"/>
                <a:cs typeface="+mj-cs"/>
                <a:sym typeface="Calibri"/>
              </a:rPr>
            </a:br>
            <a:r>
              <a:rPr lang="nl-NL" sz="1600" dirty="0">
                <a:solidFill>
                  <a:srgbClr val="000000"/>
                </a:solidFill>
                <a:latin typeface="Trebuchet MS" panose="020B0603020202020204" pitchFamily="34" charset="0"/>
                <a:ea typeface="+mj-ea"/>
                <a:cs typeface="+mj-cs"/>
                <a:sym typeface="Calibri"/>
              </a:rPr>
              <a:t>Wat heeft de meeste impact op korte termijn?</a:t>
            </a:r>
          </a:p>
          <a:p>
            <a:pPr marR="0" algn="ctr" defTabSz="457200" rtl="0" fontAlgn="auto" latinLnBrk="0" hangingPunct="0">
              <a:lnSpc>
                <a:spcPct val="100000"/>
              </a:lnSpc>
              <a:spcBef>
                <a:spcPts val="0"/>
              </a:spcBef>
              <a:spcAft>
                <a:spcPts val="0"/>
              </a:spcAft>
              <a:buClrTx/>
              <a:buSzTx/>
              <a:tabLst/>
            </a:pPr>
            <a:endParaRPr lang="nl-NL" sz="2000" dirty="0">
              <a:solidFill>
                <a:srgbClr val="000000"/>
              </a:solidFill>
              <a:latin typeface="Trebuchet MS" panose="020B0603020202020204" pitchFamily="34" charset="0"/>
              <a:ea typeface="+mj-ea"/>
              <a:cs typeface="+mj-cs"/>
              <a:sym typeface="Calibri"/>
            </a:endParaRPr>
          </a:p>
          <a:p>
            <a:pPr marR="0" algn="ctr" defTabSz="457200" rtl="0" fontAlgn="auto" latinLnBrk="0" hangingPunct="0">
              <a:lnSpc>
                <a:spcPct val="100000"/>
              </a:lnSpc>
              <a:spcBef>
                <a:spcPts val="0"/>
              </a:spcBef>
              <a:spcAft>
                <a:spcPts val="0"/>
              </a:spcAft>
              <a:buClrTx/>
              <a:buSzTx/>
              <a:tabLst/>
            </a:pPr>
            <a:r>
              <a:rPr lang="nl-NL" sz="1600" dirty="0">
                <a:latin typeface="Trebuchet MS" panose="020B0603020202020204" pitchFamily="34" charset="0"/>
              </a:rPr>
              <a:t>Welke training geeft het meeste rendement?</a:t>
            </a:r>
          </a:p>
          <a:p>
            <a:pPr marR="0" algn="ctr" defTabSz="457200" rtl="0" fontAlgn="auto" latinLnBrk="0" hangingPunct="0">
              <a:lnSpc>
                <a:spcPct val="100000"/>
              </a:lnSpc>
              <a:spcBef>
                <a:spcPts val="0"/>
              </a:spcBef>
              <a:spcAft>
                <a:spcPts val="0"/>
              </a:spcAft>
              <a:buClrTx/>
              <a:buSzTx/>
              <a:tabLst/>
            </a:pPr>
            <a:endParaRPr lang="nl-NL" sz="2000" dirty="0">
              <a:latin typeface="Trebuchet MS" panose="020B0603020202020204" pitchFamily="34" charset="0"/>
            </a:endParaRPr>
          </a:p>
          <a:p>
            <a:pPr marR="0" algn="ctr" defTabSz="457200" rtl="0" fontAlgn="auto" latinLnBrk="0" hangingPunct="0">
              <a:lnSpc>
                <a:spcPct val="100000"/>
              </a:lnSpc>
              <a:spcBef>
                <a:spcPts val="0"/>
              </a:spcBef>
              <a:spcAft>
                <a:spcPts val="0"/>
              </a:spcAft>
              <a:buClrTx/>
              <a:buSzTx/>
              <a:tabLst/>
            </a:pPr>
            <a:r>
              <a:rPr lang="nl-NL" sz="1600" dirty="0">
                <a:latin typeface="Trebuchet MS" panose="020B0603020202020204" pitchFamily="34" charset="0"/>
              </a:rPr>
              <a:t>Ga je in iedereen investeren?</a:t>
            </a:r>
          </a:p>
        </p:txBody>
      </p:sp>
      <p:cxnSp>
        <p:nvCxnSpPr>
          <p:cNvPr id="3" name="Straight Connector 2">
            <a:extLst>
              <a:ext uri="{FF2B5EF4-FFF2-40B4-BE49-F238E27FC236}">
                <a16:creationId xmlns:a16="http://schemas.microsoft.com/office/drawing/2014/main" id="{21117064-AA77-46A3-B338-458DBD3FA76F}"/>
              </a:ext>
            </a:extLst>
          </p:cNvPr>
          <p:cNvCxnSpPr>
            <a:cxnSpLocks/>
          </p:cNvCxnSpPr>
          <p:nvPr/>
        </p:nvCxnSpPr>
        <p:spPr>
          <a:xfrm>
            <a:off x="6168162" y="2519568"/>
            <a:ext cx="459250" cy="0"/>
          </a:xfrm>
          <a:prstGeom prst="line">
            <a:avLst/>
          </a:prstGeom>
          <a:ln w="19050">
            <a:solidFill>
              <a:srgbClr val="FF87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D546D1F-8EC8-4967-84B1-85101DDB68D0}"/>
              </a:ext>
            </a:extLst>
          </p:cNvPr>
          <p:cNvCxnSpPr>
            <a:cxnSpLocks/>
          </p:cNvCxnSpPr>
          <p:nvPr/>
        </p:nvCxnSpPr>
        <p:spPr>
          <a:xfrm>
            <a:off x="6168162" y="3085436"/>
            <a:ext cx="459250" cy="0"/>
          </a:xfrm>
          <a:prstGeom prst="line">
            <a:avLst/>
          </a:prstGeom>
          <a:ln w="19050">
            <a:solidFill>
              <a:srgbClr val="FF87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89681C7-F400-407E-9E20-A3EB9B9FAA18}"/>
              </a:ext>
            </a:extLst>
          </p:cNvPr>
          <p:cNvCxnSpPr>
            <a:cxnSpLocks/>
          </p:cNvCxnSpPr>
          <p:nvPr/>
        </p:nvCxnSpPr>
        <p:spPr>
          <a:xfrm>
            <a:off x="6182377" y="3626124"/>
            <a:ext cx="459250" cy="0"/>
          </a:xfrm>
          <a:prstGeom prst="line">
            <a:avLst/>
          </a:prstGeom>
          <a:ln w="19050">
            <a:solidFill>
              <a:srgbClr val="FF87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44C6891-C584-4A84-82DB-5959B76B6195}"/>
              </a:ext>
            </a:extLst>
          </p:cNvPr>
          <p:cNvCxnSpPr>
            <a:cxnSpLocks/>
          </p:cNvCxnSpPr>
          <p:nvPr/>
        </p:nvCxnSpPr>
        <p:spPr>
          <a:xfrm>
            <a:off x="6182377" y="4207895"/>
            <a:ext cx="459250" cy="0"/>
          </a:xfrm>
          <a:prstGeom prst="line">
            <a:avLst/>
          </a:prstGeom>
          <a:ln w="19050">
            <a:solidFill>
              <a:srgbClr val="FF8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876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2E619277-3130-416D-8BEB-1EB0E8ED9425}"/>
              </a:ext>
            </a:extLst>
          </p:cNvPr>
          <p:cNvSpPr txBox="1">
            <a:spLocks/>
          </p:cNvSpPr>
          <p:nvPr/>
        </p:nvSpPr>
        <p:spPr>
          <a:xfrm>
            <a:off x="106127" y="1309720"/>
            <a:ext cx="8852447" cy="3311381"/>
          </a:xfrm>
          <a:prstGeom prst="rect">
            <a:avLst/>
          </a:prstGeom>
        </p:spPr>
        <p:txBody>
          <a:bodyPr>
            <a:noAutofit/>
          </a:bodyPr>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a:lstStyle>
          <a:p>
            <a:pPr marL="0" indent="0" hangingPunct="1">
              <a:buFont typeface="Arial"/>
              <a:buNone/>
            </a:pPr>
            <a:r>
              <a:rPr lang="nl-NL" sz="1600" b="1" dirty="0">
                <a:latin typeface="Trebuchet MS" panose="020B0603020202020204" pitchFamily="34" charset="0"/>
              </a:rPr>
              <a:t>Werk per team uit:</a:t>
            </a:r>
          </a:p>
          <a:p>
            <a:pPr marL="0" indent="0" hangingPunct="1">
              <a:buFont typeface="Arial"/>
              <a:buNone/>
            </a:pPr>
            <a:endParaRPr lang="nl-NL" sz="1400" dirty="0">
              <a:latin typeface="Trebuchet MS" panose="020B0603020202020204" pitchFamily="34" charset="0"/>
            </a:endParaRPr>
          </a:p>
          <a:p>
            <a:pPr marL="0" indent="0" algn="ctr" hangingPunct="1">
              <a:buFont typeface="Arial"/>
              <a:buNone/>
            </a:pPr>
            <a:r>
              <a:rPr lang="nl-NL" sz="1400" i="1" dirty="0">
                <a:latin typeface="Trebuchet MS" panose="020B0603020202020204" pitchFamily="34" charset="0"/>
              </a:rPr>
              <a:t>Welke aanbevelingen heb je aan de hand van de inzichten in de data over dit team om met minder mensen de EBIT met 5% toch te verbeteren?</a:t>
            </a:r>
          </a:p>
          <a:p>
            <a:pPr marL="0" indent="0" hangingPunct="1">
              <a:buFont typeface="Arial"/>
              <a:buNone/>
            </a:pPr>
            <a:endParaRPr lang="nl-NL" sz="1400" dirty="0">
              <a:latin typeface="Trebuchet MS" panose="020B0603020202020204" pitchFamily="34" charset="0"/>
            </a:endParaRPr>
          </a:p>
          <a:p>
            <a:pPr marL="0" indent="0" algn="ctr" hangingPunct="1">
              <a:buFont typeface="Arial"/>
              <a:buNone/>
            </a:pPr>
            <a:r>
              <a:rPr lang="nl-NL" sz="1100" dirty="0">
                <a:solidFill>
                  <a:srgbClr val="FF8700"/>
                </a:solidFill>
                <a:latin typeface="Trebuchet MS" panose="020B0603020202020204" pitchFamily="34" charset="0"/>
              </a:rPr>
              <a:t>/Tijd: 25 minuten/</a:t>
            </a:r>
            <a:br>
              <a:rPr lang="nl-NL" sz="1100" dirty="0">
                <a:latin typeface="Trebuchet MS" panose="020B0603020202020204" pitchFamily="34" charset="0"/>
              </a:rPr>
            </a:br>
            <a:endParaRPr lang="nl-NL" sz="1100" dirty="0">
              <a:latin typeface="Trebuchet MS" panose="020B0603020202020204" pitchFamily="34" charset="0"/>
            </a:endParaRPr>
          </a:p>
          <a:p>
            <a:pPr marL="0" indent="0" hangingPunct="1">
              <a:buNone/>
            </a:pPr>
            <a:r>
              <a:rPr lang="nl-NL" sz="1400" b="1" dirty="0">
                <a:latin typeface="Trebuchet MS" panose="020B0603020202020204" pitchFamily="34" charset="0"/>
              </a:rPr>
              <a:t>Ondersteuning:</a:t>
            </a:r>
          </a:p>
          <a:p>
            <a:pPr hangingPunct="1">
              <a:buFont typeface="+mj-lt"/>
              <a:buAutoNum type="arabicPeriod"/>
            </a:pPr>
            <a:r>
              <a:rPr lang="nl-NL" sz="1400" dirty="0">
                <a:latin typeface="Trebuchet MS" panose="020B0603020202020204" pitchFamily="34" charset="0"/>
              </a:rPr>
              <a:t>Sten Beernink</a:t>
            </a:r>
          </a:p>
          <a:p>
            <a:pPr hangingPunct="1">
              <a:buFont typeface="+mj-lt"/>
              <a:buAutoNum type="arabicPeriod"/>
            </a:pPr>
            <a:r>
              <a:rPr lang="nl-NL" sz="1400" dirty="0">
                <a:latin typeface="Trebuchet MS" panose="020B0603020202020204" pitchFamily="34" charset="0"/>
              </a:rPr>
              <a:t>Sten Kuijer</a:t>
            </a:r>
          </a:p>
          <a:p>
            <a:pPr hangingPunct="1">
              <a:buFont typeface="+mj-lt"/>
              <a:buAutoNum type="arabicPeriod"/>
            </a:pPr>
            <a:r>
              <a:rPr lang="nl-NL" sz="1400" dirty="0" err="1">
                <a:latin typeface="Trebuchet MS" panose="020B0603020202020204" pitchFamily="34" charset="0"/>
              </a:rPr>
              <a:t>Ralitsa</a:t>
            </a:r>
            <a:r>
              <a:rPr lang="nl-NL" sz="1400" dirty="0">
                <a:latin typeface="Trebuchet MS" panose="020B0603020202020204" pitchFamily="34" charset="0"/>
              </a:rPr>
              <a:t> </a:t>
            </a:r>
            <a:r>
              <a:rPr lang="nl-NL" sz="1400" dirty="0" err="1">
                <a:latin typeface="Trebuchet MS" panose="020B0603020202020204" pitchFamily="34" charset="0"/>
              </a:rPr>
              <a:t>Tencheva</a:t>
            </a:r>
            <a:endParaRPr lang="nl-NL" sz="1400" dirty="0">
              <a:latin typeface="Trebuchet MS" panose="020B0603020202020204" pitchFamily="34" charset="0"/>
            </a:endParaRPr>
          </a:p>
          <a:p>
            <a:pPr hangingPunct="1">
              <a:buFont typeface="+mj-lt"/>
              <a:buAutoNum type="arabicPeriod"/>
            </a:pPr>
            <a:r>
              <a:rPr lang="nl-NL" sz="1400" dirty="0">
                <a:latin typeface="Trebuchet MS" panose="020B0603020202020204" pitchFamily="34" charset="0"/>
              </a:rPr>
              <a:t>Sabine Rab</a:t>
            </a:r>
          </a:p>
          <a:p>
            <a:pPr hangingPunct="1">
              <a:buFont typeface="+mj-lt"/>
              <a:buAutoNum type="arabicPeriod"/>
            </a:pPr>
            <a:r>
              <a:rPr lang="nl-NL" sz="1400" dirty="0">
                <a:latin typeface="Trebuchet MS" panose="020B0603020202020204" pitchFamily="34" charset="0"/>
              </a:rPr>
              <a:t>Jan-Kees Walrave</a:t>
            </a:r>
          </a:p>
          <a:p>
            <a:pPr marL="0" indent="0" hangingPunct="1">
              <a:buFont typeface="Arial"/>
              <a:buNone/>
            </a:pPr>
            <a:endParaRPr lang="nl-NL" sz="1600" dirty="0">
              <a:latin typeface="Trebuchet MS" panose="020B0603020202020204" pitchFamily="34" charset="0"/>
            </a:endParaRPr>
          </a:p>
          <a:p>
            <a:pPr marL="0" indent="0" hangingPunct="1">
              <a:buFont typeface="Arial"/>
              <a:buNone/>
            </a:pPr>
            <a:endParaRPr lang="nl-NL" sz="1600" dirty="0">
              <a:latin typeface="Trebuchet MS" panose="020B0603020202020204" pitchFamily="34" charset="0"/>
            </a:endParaRPr>
          </a:p>
          <a:p>
            <a:pPr marL="0" indent="0" hangingPunct="1">
              <a:buFont typeface="Arial"/>
              <a:buNone/>
            </a:pPr>
            <a:endParaRPr lang="nl-NL" sz="1600" dirty="0">
              <a:latin typeface="Trebuchet MS" panose="020B0603020202020204" pitchFamily="34" charset="0"/>
            </a:endParaRPr>
          </a:p>
        </p:txBody>
      </p:sp>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a:solidFill>
                  <a:schemeClr val="bg1"/>
                </a:solidFill>
                <a:latin typeface="Aller" panose="02000803040000020004" pitchFamily="2" charset="0"/>
              </a:rPr>
              <a:t>Case </a:t>
            </a:r>
            <a:r>
              <a:rPr lang="en-US" dirty="0" err="1">
                <a:solidFill>
                  <a:schemeClr val="bg1"/>
                </a:solidFill>
                <a:latin typeface="Aller" panose="02000803040000020004" pitchFamily="2" charset="0"/>
              </a:rPr>
              <a:t>opdracht</a:t>
            </a:r>
            <a:r>
              <a:rPr lang="en-US" dirty="0">
                <a:solidFill>
                  <a:schemeClr val="bg1"/>
                </a:solidFill>
                <a:latin typeface="Aller" panose="02000803040000020004" pitchFamily="2" charset="0"/>
              </a:rPr>
              <a:t>:</a:t>
            </a: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19</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Tree>
    <p:extLst>
      <p:ext uri="{BB962C8B-B14F-4D97-AF65-F5344CB8AC3E}">
        <p14:creationId xmlns:p14="http://schemas.microsoft.com/office/powerpoint/2010/main" val="68627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nd enkele hoek rechthoek 2"/>
          <p:cNvSpPr/>
          <p:nvPr/>
        </p:nvSpPr>
        <p:spPr>
          <a:xfrm flipH="1">
            <a:off x="-1" y="665956"/>
            <a:ext cx="9143999" cy="4477544"/>
          </a:xfrm>
          <a:prstGeom prst="round1Rect">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4" name="Slide Number Placeholder 3">
            <a:extLst>
              <a:ext uri="{FF2B5EF4-FFF2-40B4-BE49-F238E27FC236}">
                <a16:creationId xmlns:a16="http://schemas.microsoft.com/office/drawing/2014/main" id="{DF100633-43DB-FC45-8B50-F336457E3F57}"/>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3C6CFD-2B9A-404F-B676-5EB2AB77FDCB}" type="slidenum">
              <a:rPr lang="en-US" smtClean="0"/>
              <a:pPr/>
              <a:t>2</a:t>
            </a:fld>
            <a:endParaRPr lang="en-US" dirty="0"/>
          </a:p>
        </p:txBody>
      </p:sp>
      <p:sp>
        <p:nvSpPr>
          <p:cNvPr id="8" name="Content Placeholder 2">
            <a:extLst>
              <a:ext uri="{FF2B5EF4-FFF2-40B4-BE49-F238E27FC236}">
                <a16:creationId xmlns:a16="http://schemas.microsoft.com/office/drawing/2014/main" id="{76A36264-1241-DA40-AAED-37498D472EDA}"/>
              </a:ext>
            </a:extLst>
          </p:cNvPr>
          <p:cNvSpPr txBox="1">
            <a:spLocks/>
          </p:cNvSpPr>
          <p:nvPr/>
        </p:nvSpPr>
        <p:spPr>
          <a:xfrm>
            <a:off x="3205325" y="665955"/>
            <a:ext cx="5938673" cy="433444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buSzPct val="150000"/>
              <a:buNone/>
            </a:pPr>
            <a:r>
              <a:rPr lang="nl-NL" sz="1150" b="1" dirty="0">
                <a:latin typeface="Trebuchet MS" panose="020B0703020202090204" pitchFamily="34" charset="0"/>
              </a:rPr>
              <a:t>Pitch (Door Douglas op podium)</a:t>
            </a:r>
            <a:endParaRPr lang="nl-NL" sz="1150" dirty="0">
              <a:latin typeface="Trebuchet MS" panose="020B0703020202090204" pitchFamily="34" charset="0"/>
            </a:endParaRPr>
          </a:p>
          <a:p>
            <a:pPr>
              <a:lnSpc>
                <a:spcPct val="120000"/>
              </a:lnSpc>
              <a:buSzPct val="150000"/>
              <a:buBlip>
                <a:blip r:embed="rId2"/>
              </a:buBlip>
            </a:pPr>
            <a:endParaRPr lang="nl-NL" sz="1150" dirty="0"/>
          </a:p>
          <a:p>
            <a:pPr>
              <a:lnSpc>
                <a:spcPct val="120000"/>
              </a:lnSpc>
              <a:buSzPct val="150000"/>
              <a:buBlip>
                <a:blip r:embed="rId2"/>
              </a:buBlip>
            </a:pPr>
            <a:r>
              <a:rPr lang="nl-NL" sz="1150" dirty="0"/>
              <a:t>Wie heeft er op dit moment vacatures in zijn sales team?</a:t>
            </a:r>
          </a:p>
          <a:p>
            <a:pPr>
              <a:lnSpc>
                <a:spcPct val="120000"/>
              </a:lnSpc>
              <a:buSzPct val="150000"/>
              <a:buBlip>
                <a:blip r:embed="rId2"/>
              </a:buBlip>
            </a:pPr>
            <a:r>
              <a:rPr lang="nl-NL" sz="1150" dirty="0"/>
              <a:t>Wie verwacht dat dit de komende 12 maanden nog zo zal zijn?</a:t>
            </a:r>
          </a:p>
          <a:p>
            <a:pPr>
              <a:lnSpc>
                <a:spcPct val="120000"/>
              </a:lnSpc>
              <a:buSzPct val="150000"/>
              <a:buBlip>
                <a:blip r:embed="rId2"/>
              </a:buBlip>
            </a:pPr>
            <a:endParaRPr lang="nl-NL" sz="1150" dirty="0"/>
          </a:p>
          <a:p>
            <a:pPr>
              <a:lnSpc>
                <a:spcPct val="120000"/>
              </a:lnSpc>
              <a:buSzPct val="150000"/>
              <a:buBlip>
                <a:blip r:embed="rId2"/>
              </a:buBlip>
            </a:pPr>
            <a:r>
              <a:rPr lang="nl-NL" sz="1150" dirty="0"/>
              <a:t>Voor diegene die net hun hand opstaken geven wij de masterclass: Data </a:t>
            </a:r>
            <a:r>
              <a:rPr lang="nl-NL" sz="1150" dirty="0" err="1"/>
              <a:t>Driven</a:t>
            </a:r>
            <a:r>
              <a:rPr lang="nl-NL" sz="1150" dirty="0"/>
              <a:t> Sales Teams</a:t>
            </a:r>
          </a:p>
          <a:p>
            <a:pPr>
              <a:lnSpc>
                <a:spcPct val="120000"/>
              </a:lnSpc>
              <a:buSzPct val="150000"/>
              <a:buBlip>
                <a:blip r:embed="rId2"/>
              </a:buBlip>
            </a:pPr>
            <a:endParaRPr lang="nl-NL" sz="1150" dirty="0"/>
          </a:p>
          <a:p>
            <a:pPr marL="0" indent="0">
              <a:lnSpc>
                <a:spcPct val="120000"/>
              </a:lnSpc>
              <a:buSzPct val="150000"/>
              <a:buNone/>
            </a:pPr>
            <a:r>
              <a:rPr lang="nl-NL" sz="1150" dirty="0"/>
              <a:t>The case: </a:t>
            </a:r>
          </a:p>
          <a:p>
            <a:pPr>
              <a:lnSpc>
                <a:spcPct val="120000"/>
              </a:lnSpc>
              <a:buSzPct val="150000"/>
              <a:buBlip>
                <a:blip r:embed="rId2"/>
              </a:buBlip>
            </a:pPr>
            <a:r>
              <a:rPr lang="nl-NL" sz="1150" dirty="0"/>
              <a:t>SalesSteps Teamviewer heeft de data geanalyseerd van 17 FMCG accountmanagers.</a:t>
            </a:r>
          </a:p>
          <a:p>
            <a:pPr>
              <a:lnSpc>
                <a:spcPct val="120000"/>
              </a:lnSpc>
              <a:buSzPct val="150000"/>
              <a:buBlip>
                <a:blip r:embed="rId2"/>
              </a:buBlip>
            </a:pPr>
            <a:r>
              <a:rPr lang="nl-NL" sz="1150" dirty="0"/>
              <a:t>Aan de hand van deze data set gaan we  samen aan de slag om antwoord te geven hoe je meer uit je bestaande sales team kan halen om je performance te verbeteren.</a:t>
            </a:r>
          </a:p>
          <a:p>
            <a:pPr>
              <a:lnSpc>
                <a:spcPct val="120000"/>
              </a:lnSpc>
              <a:buSzPct val="150000"/>
              <a:buBlip>
                <a:blip r:embed="rId2"/>
              </a:buBlip>
            </a:pPr>
            <a:r>
              <a:rPr lang="nl-NL" sz="1150" dirty="0"/>
              <a:t>In kleine groepjes gaan we tijdens deze masterclass samen onder leiding van de </a:t>
            </a:r>
            <a:r>
              <a:rPr lang="nl-NL" sz="1150"/>
              <a:t>consultants van </a:t>
            </a:r>
            <a:r>
              <a:rPr lang="nl-NL" sz="1150" dirty="0" err="1"/>
              <a:t>SaleStep</a:t>
            </a:r>
            <a:r>
              <a:rPr lang="nl-NL" sz="1150" dirty="0"/>
              <a:t> aan de slag om deze case op te lossen </a:t>
            </a:r>
          </a:p>
          <a:p>
            <a:pPr>
              <a:lnSpc>
                <a:spcPct val="120000"/>
              </a:lnSpc>
              <a:buSzPct val="150000"/>
              <a:buBlip>
                <a:blip r:embed="rId2"/>
              </a:buBlip>
            </a:pPr>
            <a:endParaRPr lang="nl-NL" sz="1150" dirty="0"/>
          </a:p>
          <a:p>
            <a:pPr>
              <a:lnSpc>
                <a:spcPct val="120000"/>
              </a:lnSpc>
              <a:buSzPct val="150000"/>
              <a:buBlip>
                <a:blip r:embed="rId2"/>
              </a:buBlip>
            </a:pPr>
            <a:r>
              <a:rPr lang="nl-NL" sz="1150" dirty="0"/>
              <a:t>En krijg je ook een eigen SalesStep als startpunt van je eigen ontwikkeling!</a:t>
            </a:r>
          </a:p>
          <a:p>
            <a:pPr>
              <a:lnSpc>
                <a:spcPct val="120000"/>
              </a:lnSpc>
              <a:buSzPct val="150000"/>
              <a:buBlip>
                <a:blip r:embed="rId2"/>
              </a:buBlip>
            </a:pPr>
            <a:endParaRPr lang="nl-NL" sz="1150" dirty="0"/>
          </a:p>
          <a:p>
            <a:pPr marL="0" indent="0">
              <a:lnSpc>
                <a:spcPct val="120000"/>
              </a:lnSpc>
              <a:buSzPct val="150000"/>
              <a:buNone/>
            </a:pPr>
            <a:endParaRPr lang="nl-NL" sz="1150" dirty="0"/>
          </a:p>
          <a:p>
            <a:pPr>
              <a:lnSpc>
                <a:spcPct val="120000"/>
              </a:lnSpc>
              <a:buSzPct val="150000"/>
              <a:buBlip>
                <a:blip r:embed="rId2"/>
              </a:buBlip>
            </a:pPr>
            <a:endParaRPr lang="nl-NL" sz="1150" dirty="0"/>
          </a:p>
        </p:txBody>
      </p:sp>
      <p:sp>
        <p:nvSpPr>
          <p:cNvPr id="9" name="Rectangle 8">
            <a:extLst>
              <a:ext uri="{FF2B5EF4-FFF2-40B4-BE49-F238E27FC236}">
                <a16:creationId xmlns:a16="http://schemas.microsoft.com/office/drawing/2014/main" id="{EF00B5AC-EF20-C546-94B5-7275BFBBE6BF}"/>
              </a:ext>
            </a:extLst>
          </p:cNvPr>
          <p:cNvSpPr/>
          <p:nvPr/>
        </p:nvSpPr>
        <p:spPr>
          <a:xfrm>
            <a:off x="2203991" y="163551"/>
            <a:ext cx="6663797" cy="886274"/>
          </a:xfrm>
          <a:prstGeom prst="rect">
            <a:avLst/>
          </a:prstGeom>
        </p:spPr>
        <p:txBody>
          <a:bodyPr/>
          <a:lstStyle/>
          <a:p>
            <a:pPr>
              <a:lnSpc>
                <a:spcPct val="90000"/>
              </a:lnSpc>
              <a:spcBef>
                <a:spcPct val="0"/>
              </a:spcBef>
            </a:pPr>
            <a:r>
              <a:rPr lang="nl-NL" sz="2000" dirty="0">
                <a:solidFill>
                  <a:schemeClr val="bg1"/>
                </a:solidFill>
                <a:latin typeface="Trebuchet MS" panose="020B0603020202020204" pitchFamily="34" charset="0"/>
              </a:rPr>
              <a:t>SMA Masterclass Data </a:t>
            </a:r>
            <a:r>
              <a:rPr lang="nl-NL" sz="2000" dirty="0" err="1">
                <a:solidFill>
                  <a:schemeClr val="bg1"/>
                </a:solidFill>
                <a:latin typeface="Trebuchet MS" panose="020B0603020202020204" pitchFamily="34" charset="0"/>
              </a:rPr>
              <a:t>Driven</a:t>
            </a:r>
            <a:r>
              <a:rPr lang="nl-NL" sz="2000" dirty="0">
                <a:solidFill>
                  <a:schemeClr val="bg1"/>
                </a:solidFill>
                <a:latin typeface="Trebuchet MS" panose="020B0603020202020204" pitchFamily="34" charset="0"/>
              </a:rPr>
              <a:t> Sales Teams</a:t>
            </a:r>
          </a:p>
        </p:txBody>
      </p:sp>
      <p:pic>
        <p:nvPicPr>
          <p:cNvPr id="11" name="Picture 10">
            <a:extLst>
              <a:ext uri="{FF2B5EF4-FFF2-40B4-BE49-F238E27FC236}">
                <a16:creationId xmlns:a16="http://schemas.microsoft.com/office/drawing/2014/main" id="{2784070B-B2A6-EC42-BDE2-30B36A1C652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65956"/>
            <a:ext cx="3205325" cy="4477545"/>
          </a:xfrm>
          <a:prstGeom prst="rect">
            <a:avLst/>
          </a:prstGeom>
        </p:spPr>
      </p:pic>
    </p:spTree>
    <p:extLst>
      <p:ext uri="{BB962C8B-B14F-4D97-AF65-F5344CB8AC3E}">
        <p14:creationId xmlns:p14="http://schemas.microsoft.com/office/powerpoint/2010/main" val="12893675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nd enkele hoek rechthoek 2"/>
          <p:cNvSpPr/>
          <p:nvPr/>
        </p:nvSpPr>
        <p:spPr>
          <a:xfrm flipH="1">
            <a:off x="0" y="-2327"/>
            <a:ext cx="9143999" cy="5145827"/>
          </a:xfrm>
          <a:prstGeom prst="round1Rect">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4" name="Slide Number Placeholder 3">
            <a:extLst>
              <a:ext uri="{FF2B5EF4-FFF2-40B4-BE49-F238E27FC236}">
                <a16:creationId xmlns:a16="http://schemas.microsoft.com/office/drawing/2014/main" id="{DF100633-43DB-FC45-8B50-F336457E3F57}"/>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3C6CFD-2B9A-404F-B676-5EB2AB77FDCB}" type="slidenum">
              <a:rPr lang="en-US" smtClean="0"/>
              <a:pPr/>
              <a:t>20</a:t>
            </a:fld>
            <a:endParaRPr lang="en-US" dirty="0"/>
          </a:p>
        </p:txBody>
      </p:sp>
      <p:sp>
        <p:nvSpPr>
          <p:cNvPr id="9" name="Rectangle 8">
            <a:extLst>
              <a:ext uri="{FF2B5EF4-FFF2-40B4-BE49-F238E27FC236}">
                <a16:creationId xmlns:a16="http://schemas.microsoft.com/office/drawing/2014/main" id="{EF00B5AC-EF20-C546-94B5-7275BFBBE6BF}"/>
              </a:ext>
            </a:extLst>
          </p:cNvPr>
          <p:cNvSpPr/>
          <p:nvPr/>
        </p:nvSpPr>
        <p:spPr>
          <a:xfrm>
            <a:off x="2334911" y="205063"/>
            <a:ext cx="6275689" cy="300113"/>
          </a:xfrm>
          <a:prstGeom prst="rect">
            <a:avLst/>
          </a:prstGeom>
        </p:spPr>
        <p:txBody>
          <a:bodyPr/>
          <a:lstStyle/>
          <a:p>
            <a:pPr algn="ctr">
              <a:lnSpc>
                <a:spcPct val="90000"/>
              </a:lnSpc>
              <a:spcBef>
                <a:spcPct val="0"/>
              </a:spcBef>
            </a:pPr>
            <a:r>
              <a:rPr lang="en-AU" sz="1400" dirty="0">
                <a:solidFill>
                  <a:schemeClr val="bg1"/>
                </a:solidFill>
                <a:latin typeface="Trebuchet MS" panose="020B0603020202020204" pitchFamily="34" charset="0"/>
              </a:rPr>
              <a:t>Dashboard Sales </a:t>
            </a:r>
            <a:r>
              <a:rPr lang="en-AU" sz="1400" dirty="0" err="1">
                <a:solidFill>
                  <a:schemeClr val="bg1"/>
                </a:solidFill>
                <a:latin typeface="Trebuchet MS" panose="020B0603020202020204" pitchFamily="34" charset="0"/>
              </a:rPr>
              <a:t>vertegenwoordiger</a:t>
            </a:r>
            <a:r>
              <a:rPr lang="en-AU" sz="1400" dirty="0">
                <a:solidFill>
                  <a:schemeClr val="bg1"/>
                </a:solidFill>
                <a:latin typeface="Trebuchet MS" panose="020B0603020202020204" pitchFamily="34" charset="0"/>
              </a:rPr>
              <a:t> (hunter) &amp; Account Manager (farmer) </a:t>
            </a:r>
          </a:p>
        </p:txBody>
      </p:sp>
      <p:pic>
        <p:nvPicPr>
          <p:cNvPr id="10" name="Picture 9">
            <a:extLst>
              <a:ext uri="{FF2B5EF4-FFF2-40B4-BE49-F238E27FC236}">
                <a16:creationId xmlns:a16="http://schemas.microsoft.com/office/drawing/2014/main" id="{693C70B9-58DD-7B04-BB27-335AF1ED4BCD}"/>
              </a:ext>
            </a:extLst>
          </p:cNvPr>
          <p:cNvPicPr>
            <a:picLocks noChangeAspect="1"/>
          </p:cNvPicPr>
          <p:nvPr/>
        </p:nvPicPr>
        <p:blipFill rotWithShape="1">
          <a:blip r:embed="rId3"/>
          <a:srcRect b="14010"/>
          <a:stretch/>
        </p:blipFill>
        <p:spPr>
          <a:xfrm>
            <a:off x="1" y="-412864"/>
            <a:ext cx="9144000" cy="5556364"/>
          </a:xfrm>
          <a:prstGeom prst="rect">
            <a:avLst/>
          </a:prstGeom>
        </p:spPr>
      </p:pic>
      <p:sp>
        <p:nvSpPr>
          <p:cNvPr id="2" name="TextBox 1">
            <a:extLst>
              <a:ext uri="{FF2B5EF4-FFF2-40B4-BE49-F238E27FC236}">
                <a16:creationId xmlns:a16="http://schemas.microsoft.com/office/drawing/2014/main" id="{9F7E56AC-106C-202F-7BC5-DB6F310E5D06}"/>
              </a:ext>
            </a:extLst>
          </p:cNvPr>
          <p:cNvSpPr txBox="1"/>
          <p:nvPr/>
        </p:nvSpPr>
        <p:spPr>
          <a:xfrm>
            <a:off x="145914" y="269382"/>
            <a:ext cx="2801566" cy="707886"/>
          </a:xfrm>
          <a:prstGeom prst="rect">
            <a:avLst/>
          </a:prstGeom>
          <a:solidFill>
            <a:schemeClr val="tx1">
              <a:lumMod val="85000"/>
              <a:lumOff val="15000"/>
            </a:schemeClr>
          </a:solidFill>
        </p:spPr>
        <p:txBody>
          <a:bodyPr wrap="square" rtlCol="0">
            <a:spAutoFit/>
          </a:bodyPr>
          <a:lstStyle/>
          <a:p>
            <a:pPr algn="ctr"/>
            <a:r>
              <a:rPr lang="nl-NL" sz="2000" dirty="0">
                <a:solidFill>
                  <a:srgbClr val="FF8700"/>
                </a:solidFill>
              </a:rPr>
              <a:t>DEFINITIES VAN DE COMPETENTIES</a:t>
            </a:r>
          </a:p>
        </p:txBody>
      </p:sp>
    </p:spTree>
    <p:extLst>
      <p:ext uri="{BB962C8B-B14F-4D97-AF65-F5344CB8AC3E}">
        <p14:creationId xmlns:p14="http://schemas.microsoft.com/office/powerpoint/2010/main" val="391487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err="1">
                <a:solidFill>
                  <a:schemeClr val="bg1"/>
                </a:solidFill>
                <a:latin typeface="Aller" panose="02000803040000020004" pitchFamily="2" charset="0"/>
              </a:rPr>
              <a:t>Definities</a:t>
            </a:r>
            <a:r>
              <a:rPr lang="en-US" dirty="0">
                <a:solidFill>
                  <a:schemeClr val="bg1"/>
                </a:solidFill>
                <a:latin typeface="Aller" panose="02000803040000020004" pitchFamily="2" charset="0"/>
              </a:rPr>
              <a:t> van de </a:t>
            </a:r>
            <a:r>
              <a:rPr lang="en-US" dirty="0" err="1">
                <a:solidFill>
                  <a:schemeClr val="bg1"/>
                </a:solidFill>
                <a:latin typeface="Aller" panose="02000803040000020004" pitchFamily="2" charset="0"/>
              </a:rPr>
              <a:t>competenties</a:t>
            </a:r>
            <a:endParaRPr lang="en-US" dirty="0">
              <a:solidFill>
                <a:schemeClr val="bg1"/>
              </a:solidFill>
              <a:latin typeface="Aller" panose="02000803040000020004" pitchFamily="2" charset="0"/>
            </a:endParaRP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20</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19" name="Rechthoek 3">
            <a:extLst>
              <a:ext uri="{FF2B5EF4-FFF2-40B4-BE49-F238E27FC236}">
                <a16:creationId xmlns:a16="http://schemas.microsoft.com/office/drawing/2014/main" id="{7AC6D36A-E1CB-09B7-ADA7-E67FECFB9032}"/>
              </a:ext>
            </a:extLst>
          </p:cNvPr>
          <p:cNvSpPr/>
          <p:nvPr/>
        </p:nvSpPr>
        <p:spPr>
          <a:xfrm>
            <a:off x="91298" y="2447418"/>
            <a:ext cx="1404552" cy="338554"/>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solidFill>
                  <a:srgbClr val="6B2B72"/>
                </a:solidFill>
                <a:latin typeface="Aller"/>
              </a:rPr>
              <a:t>Drive </a:t>
            </a:r>
            <a:r>
              <a:rPr lang="nl-NL" sz="1600" dirty="0" err="1">
                <a:solidFill>
                  <a:srgbClr val="6B2B72"/>
                </a:solidFill>
                <a:latin typeface="Aller"/>
              </a:rPr>
              <a:t>to</a:t>
            </a:r>
            <a:r>
              <a:rPr lang="nl-NL" sz="1600" dirty="0">
                <a:solidFill>
                  <a:srgbClr val="6B2B72"/>
                </a:solidFill>
                <a:latin typeface="Aller"/>
              </a:rPr>
              <a:t> Win </a:t>
            </a:r>
            <a:endParaRPr lang="nl-NL" sz="1600" dirty="0"/>
          </a:p>
        </p:txBody>
      </p:sp>
      <p:sp>
        <p:nvSpPr>
          <p:cNvPr id="20" name="Rechthoek 4">
            <a:extLst>
              <a:ext uri="{FF2B5EF4-FFF2-40B4-BE49-F238E27FC236}">
                <a16:creationId xmlns:a16="http://schemas.microsoft.com/office/drawing/2014/main" id="{E7F3D994-54F6-A8D5-D76F-FD5911ADD0DD}"/>
              </a:ext>
            </a:extLst>
          </p:cNvPr>
          <p:cNvSpPr/>
          <p:nvPr/>
        </p:nvSpPr>
        <p:spPr>
          <a:xfrm>
            <a:off x="100431" y="2726867"/>
            <a:ext cx="3143543" cy="224676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Iedereen houdt ervan om te winnen. Maar sommige sales mensen hebben een sterkere drive om te winnen dan anderen. Onderzoek wijst uit dat succesvolle sales mensen een zeer sterke 'Drive </a:t>
            </a:r>
            <a:r>
              <a:rPr lang="nl-NL" sz="1000" dirty="0" err="1">
                <a:latin typeface="Trebuchet MS" panose="020B0603020202020204" pitchFamily="34" charset="0"/>
              </a:rPr>
              <a:t>to</a:t>
            </a:r>
            <a:r>
              <a:rPr lang="nl-NL" sz="1000" dirty="0">
                <a:latin typeface="Trebuchet MS" panose="020B0603020202020204" pitchFamily="34" charset="0"/>
              </a:rPr>
              <a:t> Win' hebben, ze zijn dol op winnen en hebben een vreselijke hekel aan verliezen. Van alle relevante competenties in sales weten we dat 'Drive </a:t>
            </a:r>
            <a:r>
              <a:rPr lang="nl-NL" sz="1000" dirty="0" err="1">
                <a:latin typeface="Trebuchet MS" panose="020B0603020202020204" pitchFamily="34" charset="0"/>
              </a:rPr>
              <a:t>to</a:t>
            </a:r>
            <a:r>
              <a:rPr lang="nl-NL" sz="1000" dirty="0">
                <a:latin typeface="Trebuchet MS" panose="020B0603020202020204" pitchFamily="34" charset="0"/>
              </a:rPr>
              <a:t> Win' niet gemakkelijk te ontwikkelen valt. Als je een parallel trekt met sport, dan is er een categorie van sporters die participatie belangrijker vindt dan winnen, en je hebt sporters die altijd willen winnen en genieten van de competitie. Het ontwikkelen van een sterke 'Drive </a:t>
            </a:r>
            <a:r>
              <a:rPr lang="nl-NL" sz="1000" dirty="0" err="1">
                <a:latin typeface="Trebuchet MS" panose="020B0603020202020204" pitchFamily="34" charset="0"/>
              </a:rPr>
              <a:t>to</a:t>
            </a:r>
            <a:r>
              <a:rPr lang="nl-NL" sz="1000" dirty="0">
                <a:latin typeface="Trebuchet MS" panose="020B0603020202020204" pitchFamily="34" charset="0"/>
              </a:rPr>
              <a:t> Win' is iets dat veel tijd en energie kost. </a:t>
            </a:r>
          </a:p>
        </p:txBody>
      </p:sp>
      <p:sp>
        <p:nvSpPr>
          <p:cNvPr id="21" name="Rechthoek 5">
            <a:extLst>
              <a:ext uri="{FF2B5EF4-FFF2-40B4-BE49-F238E27FC236}">
                <a16:creationId xmlns:a16="http://schemas.microsoft.com/office/drawing/2014/main" id="{494832E3-3807-2641-E184-D41F6754D48D}"/>
              </a:ext>
            </a:extLst>
          </p:cNvPr>
          <p:cNvSpPr/>
          <p:nvPr/>
        </p:nvSpPr>
        <p:spPr>
          <a:xfrm>
            <a:off x="3170420" y="3604030"/>
            <a:ext cx="824265" cy="338554"/>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solidFill>
                  <a:srgbClr val="6B2B72"/>
                </a:solidFill>
                <a:latin typeface="Aller"/>
              </a:rPr>
              <a:t>Passie </a:t>
            </a:r>
            <a:endParaRPr lang="nl-NL" sz="1600" dirty="0"/>
          </a:p>
        </p:txBody>
      </p:sp>
      <p:sp>
        <p:nvSpPr>
          <p:cNvPr id="22" name="Rechthoek 6">
            <a:extLst>
              <a:ext uri="{FF2B5EF4-FFF2-40B4-BE49-F238E27FC236}">
                <a16:creationId xmlns:a16="http://schemas.microsoft.com/office/drawing/2014/main" id="{77314219-5641-A855-675A-7B2AF8E15B57}"/>
              </a:ext>
            </a:extLst>
          </p:cNvPr>
          <p:cNvSpPr/>
          <p:nvPr/>
        </p:nvSpPr>
        <p:spPr>
          <a:xfrm>
            <a:off x="3170420" y="3951979"/>
            <a:ext cx="5973581" cy="861774"/>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Soms kun je in de ogen van een top sporter of top verkoper zien dat ze passie hebben voor hun vak. Passie zorgt er niet alleen voor dat je elke dag weer de telefoon oppakt om die deal te sluiten, het stimuleert je ook om jezelf steeds verder te ontwikkelen om daarmee je verkoopresultaten te verbeteren. Dat is de reden waarom passie voor sales mensen een belangrijke driver is. Zonder passie gaan de startlichten in je sales dashboard niet op groen. </a:t>
            </a:r>
          </a:p>
        </p:txBody>
      </p:sp>
      <p:sp>
        <p:nvSpPr>
          <p:cNvPr id="23" name="Rechthoek 7">
            <a:extLst>
              <a:ext uri="{FF2B5EF4-FFF2-40B4-BE49-F238E27FC236}">
                <a16:creationId xmlns:a16="http://schemas.microsoft.com/office/drawing/2014/main" id="{60DB6157-46A1-E61B-486A-10A020745EA0}"/>
              </a:ext>
            </a:extLst>
          </p:cNvPr>
          <p:cNvSpPr/>
          <p:nvPr/>
        </p:nvSpPr>
        <p:spPr>
          <a:xfrm>
            <a:off x="3224811" y="1276800"/>
            <a:ext cx="2898550" cy="338554"/>
          </a:xfrm>
          <a:prstGeom prst="rect">
            <a:avLst/>
          </a:prstGeom>
          <a:solidFill>
            <a:schemeClr val="accent2"/>
          </a:solidFill>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b="1" dirty="0">
                <a:solidFill>
                  <a:srgbClr val="FFFFFF"/>
                </a:solidFill>
                <a:latin typeface="Aller"/>
              </a:rPr>
              <a:t>Jouw 4 Sales Drives startlichten </a:t>
            </a:r>
            <a:endParaRPr lang="nl-NL" sz="1600" dirty="0"/>
          </a:p>
        </p:txBody>
      </p:sp>
      <p:sp>
        <p:nvSpPr>
          <p:cNvPr id="24" name="Rechthoek 8">
            <a:extLst>
              <a:ext uri="{FF2B5EF4-FFF2-40B4-BE49-F238E27FC236}">
                <a16:creationId xmlns:a16="http://schemas.microsoft.com/office/drawing/2014/main" id="{40591906-B318-D9D5-8655-954D83BE00A0}"/>
              </a:ext>
            </a:extLst>
          </p:cNvPr>
          <p:cNvSpPr/>
          <p:nvPr/>
        </p:nvSpPr>
        <p:spPr>
          <a:xfrm>
            <a:off x="100430" y="1692832"/>
            <a:ext cx="8953831" cy="707886"/>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000" dirty="0">
                <a:latin typeface="Trebuchet MS" panose="020B0603020202020204" pitchFamily="34" charset="0"/>
              </a:rPr>
              <a:t>Om met je ontwikkeling te kunnen starten, zullen de 4 startlichten met jouw 4 sales drives eerst op groen moeten komen. Deze 4 startlichten met competenties worden ook vaak aangeduid als je SALES MINDSET. Zonder de juiste </a:t>
            </a:r>
            <a:r>
              <a:rPr lang="nl-NL" sz="1000" dirty="0" err="1">
                <a:latin typeface="Trebuchet MS" panose="020B0603020202020204" pitchFamily="34" charset="0"/>
              </a:rPr>
              <a:t>mindset</a:t>
            </a:r>
            <a:r>
              <a:rPr lang="nl-NL" sz="1000" dirty="0">
                <a:latin typeface="Trebuchet MS" panose="020B0603020202020204" pitchFamily="34" charset="0"/>
              </a:rPr>
              <a:t> kunnen we je sales competenties wel trainen en ontwikkelen, maar dit zal zeker niet leiden tot een aanzienlijke verbetering van je verkoopresultaten. </a:t>
            </a:r>
            <a:r>
              <a:rPr lang="nl-NL" sz="1000" dirty="0" err="1">
                <a:latin typeface="Trebuchet MS" panose="020B0603020202020204" pitchFamily="34" charset="0"/>
              </a:rPr>
              <a:t>SalesStep</a:t>
            </a:r>
            <a:r>
              <a:rPr lang="nl-NL" sz="1000" dirty="0">
                <a:latin typeface="Trebuchet MS" panose="020B0603020202020204" pitchFamily="34" charset="0"/>
              </a:rPr>
              <a:t> biedt een uniek inzicht in jouw 4 startlichten die je verder kunnen helpen in de ontwikkeling van jouw sales competenties. </a:t>
            </a:r>
          </a:p>
        </p:txBody>
      </p:sp>
      <p:pic>
        <p:nvPicPr>
          <p:cNvPr id="25" name="Afbeelding 10">
            <a:extLst>
              <a:ext uri="{FF2B5EF4-FFF2-40B4-BE49-F238E27FC236}">
                <a16:creationId xmlns:a16="http://schemas.microsoft.com/office/drawing/2014/main" id="{AED22125-10EA-D709-B37E-D270566C5A37}"/>
              </a:ext>
            </a:extLst>
          </p:cNvPr>
          <p:cNvPicPr>
            <a:picLocks noChangeAspect="1"/>
          </p:cNvPicPr>
          <p:nvPr/>
        </p:nvPicPr>
        <p:blipFill>
          <a:blip r:embed="rId6"/>
          <a:stretch>
            <a:fillRect/>
          </a:stretch>
        </p:blipFill>
        <p:spPr>
          <a:xfrm>
            <a:off x="4841823" y="2334505"/>
            <a:ext cx="2765685" cy="1575308"/>
          </a:xfrm>
          <a:prstGeom prst="rect">
            <a:avLst/>
          </a:prstGeom>
        </p:spPr>
      </p:pic>
    </p:spTree>
    <p:extLst>
      <p:ext uri="{BB962C8B-B14F-4D97-AF65-F5344CB8AC3E}">
        <p14:creationId xmlns:p14="http://schemas.microsoft.com/office/powerpoint/2010/main" val="2227851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err="1">
                <a:solidFill>
                  <a:schemeClr val="bg1"/>
                </a:solidFill>
                <a:latin typeface="Aller" panose="02000803040000020004" pitchFamily="2" charset="0"/>
              </a:rPr>
              <a:t>Definities</a:t>
            </a:r>
            <a:r>
              <a:rPr lang="en-US" dirty="0">
                <a:solidFill>
                  <a:schemeClr val="bg1"/>
                </a:solidFill>
                <a:latin typeface="Aller" panose="02000803040000020004" pitchFamily="2" charset="0"/>
              </a:rPr>
              <a:t> van de </a:t>
            </a:r>
            <a:r>
              <a:rPr lang="en-US" dirty="0" err="1">
                <a:solidFill>
                  <a:schemeClr val="bg1"/>
                </a:solidFill>
                <a:latin typeface="Aller" panose="02000803040000020004" pitchFamily="2" charset="0"/>
              </a:rPr>
              <a:t>competenties</a:t>
            </a:r>
            <a:endParaRPr lang="en-US" dirty="0">
              <a:solidFill>
                <a:schemeClr val="bg1"/>
              </a:solidFill>
              <a:latin typeface="Aller" panose="02000803040000020004" pitchFamily="2" charset="0"/>
            </a:endParaRP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21</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17" name="Rechthoek 1">
            <a:extLst>
              <a:ext uri="{FF2B5EF4-FFF2-40B4-BE49-F238E27FC236}">
                <a16:creationId xmlns:a16="http://schemas.microsoft.com/office/drawing/2014/main" id="{8A810D16-F8DC-34A5-A074-13CDECC4BEF8}"/>
              </a:ext>
            </a:extLst>
          </p:cNvPr>
          <p:cNvSpPr/>
          <p:nvPr/>
        </p:nvSpPr>
        <p:spPr>
          <a:xfrm>
            <a:off x="548261" y="1285367"/>
            <a:ext cx="1672903" cy="830997"/>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600" b="1" dirty="0">
                <a:solidFill>
                  <a:srgbClr val="6B2B72"/>
                </a:solidFill>
                <a:latin typeface="Trebuchet MS" panose="020B0603020202020204" pitchFamily="34" charset="0"/>
              </a:rPr>
              <a:t>Fitheid</a:t>
            </a:r>
          </a:p>
          <a:p>
            <a:pPr algn="ctr"/>
            <a:r>
              <a:rPr lang="nl-NL" sz="1600" b="1" dirty="0">
                <a:solidFill>
                  <a:srgbClr val="6B2B72"/>
                </a:solidFill>
                <a:latin typeface="Trebuchet MS" panose="020B0603020202020204" pitchFamily="34" charset="0"/>
              </a:rPr>
              <a:t>(mentale weerbaarheid)</a:t>
            </a:r>
            <a:r>
              <a:rPr lang="nl-NL" sz="1600" dirty="0">
                <a:solidFill>
                  <a:srgbClr val="6B2B72"/>
                </a:solidFill>
                <a:latin typeface="Trebuchet MS" panose="020B0603020202020204" pitchFamily="34" charset="0"/>
              </a:rPr>
              <a:t> </a:t>
            </a:r>
            <a:endParaRPr lang="nl-NL" sz="1600" dirty="0">
              <a:latin typeface="Trebuchet MS" panose="020B0603020202020204" pitchFamily="34" charset="0"/>
            </a:endParaRPr>
          </a:p>
        </p:txBody>
      </p:sp>
      <p:sp>
        <p:nvSpPr>
          <p:cNvPr id="18" name="Rechthoek 2">
            <a:extLst>
              <a:ext uri="{FF2B5EF4-FFF2-40B4-BE49-F238E27FC236}">
                <a16:creationId xmlns:a16="http://schemas.microsoft.com/office/drawing/2014/main" id="{6E9099CE-9D90-7B5F-70B6-53F60CA3D6DB}"/>
              </a:ext>
            </a:extLst>
          </p:cNvPr>
          <p:cNvSpPr/>
          <p:nvPr/>
        </p:nvSpPr>
        <p:spPr>
          <a:xfrm>
            <a:off x="2773080" y="1285367"/>
            <a:ext cx="6281182" cy="707886"/>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Met Fitheid in sales bedoelen we: Hoe goed kun je omgaan met verandering, teleurstelling, afwijzing, oneerlijkheid of slecht management? Door de trends in de markt en de instroom van </a:t>
            </a:r>
            <a:r>
              <a:rPr lang="nl-NL" sz="1000" dirty="0" err="1">
                <a:latin typeface="Trebuchet MS" panose="020B0603020202020204" pitchFamily="34" charset="0"/>
              </a:rPr>
              <a:t>millennials</a:t>
            </a:r>
            <a:r>
              <a:rPr lang="nl-NL" sz="1000" dirty="0">
                <a:latin typeface="Trebuchet MS" panose="020B0603020202020204" pitchFamily="34" charset="0"/>
              </a:rPr>
              <a:t> op de arbeidsmarkt, is onze verwachting dat fitheid een steeds belangrijkere competentie zal worden om betere sales resultaten te behalen. </a:t>
            </a:r>
          </a:p>
        </p:txBody>
      </p:sp>
      <p:sp>
        <p:nvSpPr>
          <p:cNvPr id="26" name="Rechthoek 3">
            <a:extLst>
              <a:ext uri="{FF2B5EF4-FFF2-40B4-BE49-F238E27FC236}">
                <a16:creationId xmlns:a16="http://schemas.microsoft.com/office/drawing/2014/main" id="{4FD1DC38-620E-1550-9C82-F57ECBCE511E}"/>
              </a:ext>
            </a:extLst>
          </p:cNvPr>
          <p:cNvSpPr/>
          <p:nvPr/>
        </p:nvSpPr>
        <p:spPr>
          <a:xfrm>
            <a:off x="857186" y="3313051"/>
            <a:ext cx="1175890" cy="338554"/>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dirty="0">
                <a:solidFill>
                  <a:srgbClr val="6B2B72"/>
                </a:solidFill>
                <a:latin typeface="Trebuchet MS" panose="020B0603020202020204" pitchFamily="34" charset="0"/>
              </a:rPr>
              <a:t>Drijfveren </a:t>
            </a:r>
            <a:endParaRPr lang="nl-NL" sz="1600" b="1" dirty="0">
              <a:latin typeface="Trebuchet MS" panose="020B0603020202020204" pitchFamily="34" charset="0"/>
            </a:endParaRPr>
          </a:p>
        </p:txBody>
      </p:sp>
      <p:sp>
        <p:nvSpPr>
          <p:cNvPr id="27" name="Rechthoek 4">
            <a:extLst>
              <a:ext uri="{FF2B5EF4-FFF2-40B4-BE49-F238E27FC236}">
                <a16:creationId xmlns:a16="http://schemas.microsoft.com/office/drawing/2014/main" id="{F0C1A4D5-65C1-8B5C-1BEF-AAA14BC26F5B}"/>
              </a:ext>
            </a:extLst>
          </p:cNvPr>
          <p:cNvSpPr/>
          <p:nvPr/>
        </p:nvSpPr>
        <p:spPr>
          <a:xfrm>
            <a:off x="2773080" y="3205329"/>
            <a:ext cx="6026832" cy="553998"/>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Voor een nog dieper inzicht kijken we naar jouw onderliggende drijfveren, die worden weergegeven in vijf verschillende kleuren. Je persoonlijke profiel is hieronder weergegeven, de drijfveren die jou energie opleveren staan aan de rechterkant en degene die jou energie kosten aan de linkerkant. </a:t>
            </a:r>
          </a:p>
        </p:txBody>
      </p:sp>
      <p:sp>
        <p:nvSpPr>
          <p:cNvPr id="28" name="Rechthoek 5">
            <a:extLst>
              <a:ext uri="{FF2B5EF4-FFF2-40B4-BE49-F238E27FC236}">
                <a16:creationId xmlns:a16="http://schemas.microsoft.com/office/drawing/2014/main" id="{B4141B02-E00E-F6D9-0D6A-93E187FF4490}"/>
              </a:ext>
            </a:extLst>
          </p:cNvPr>
          <p:cNvSpPr/>
          <p:nvPr/>
        </p:nvSpPr>
        <p:spPr>
          <a:xfrm>
            <a:off x="857186" y="2402473"/>
            <a:ext cx="1175890" cy="338554"/>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dirty="0">
                <a:solidFill>
                  <a:srgbClr val="6B2B72"/>
                </a:solidFill>
                <a:latin typeface="Trebuchet MS" panose="020B0603020202020204" pitchFamily="34" charset="0"/>
              </a:rPr>
              <a:t>Motivatie</a:t>
            </a:r>
            <a:r>
              <a:rPr lang="nl-NL" sz="1000" dirty="0">
                <a:solidFill>
                  <a:srgbClr val="6B2B72"/>
                </a:solidFill>
                <a:latin typeface="Trebuchet MS" panose="020B0603020202020204" pitchFamily="34" charset="0"/>
              </a:rPr>
              <a:t> </a:t>
            </a:r>
            <a:endParaRPr lang="nl-NL" sz="1000" dirty="0">
              <a:latin typeface="Trebuchet MS" panose="020B0603020202020204" pitchFamily="34" charset="0"/>
            </a:endParaRPr>
          </a:p>
        </p:txBody>
      </p:sp>
      <p:sp>
        <p:nvSpPr>
          <p:cNvPr id="29" name="Rechthoek 6">
            <a:extLst>
              <a:ext uri="{FF2B5EF4-FFF2-40B4-BE49-F238E27FC236}">
                <a16:creationId xmlns:a16="http://schemas.microsoft.com/office/drawing/2014/main" id="{9F862E46-D46F-DCBC-B008-180691A811C8}"/>
              </a:ext>
            </a:extLst>
          </p:cNvPr>
          <p:cNvSpPr/>
          <p:nvPr/>
        </p:nvSpPr>
        <p:spPr>
          <a:xfrm>
            <a:off x="2773080" y="2245348"/>
            <a:ext cx="6026831" cy="707886"/>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De mate van motivatie voor sales is de hoeveelheid energie die je wil besteden aan sales-activiteiten zoals het bellen van </a:t>
            </a:r>
            <a:r>
              <a:rPr lang="nl-NL" sz="1000" dirty="0" err="1">
                <a:latin typeface="Trebuchet MS" panose="020B0603020202020204" pitchFamily="34" charset="0"/>
              </a:rPr>
              <a:t>prospects</a:t>
            </a:r>
            <a:r>
              <a:rPr lang="nl-NL" sz="1000" dirty="0">
                <a:latin typeface="Trebuchet MS" panose="020B0603020202020204" pitchFamily="34" charset="0"/>
              </a:rPr>
              <a:t>, sales presentaties voorbereiden &amp; geven en het bijhouden van CRM. Deze competentie bestaat o.a. uit jouw vastberadenheid om "de lat steeds hoger te leggen" en het voortdurend willen verbeteren van je prestaties. </a:t>
            </a:r>
          </a:p>
        </p:txBody>
      </p:sp>
      <p:pic>
        <p:nvPicPr>
          <p:cNvPr id="30" name="Afbeelding 8">
            <a:extLst>
              <a:ext uri="{FF2B5EF4-FFF2-40B4-BE49-F238E27FC236}">
                <a16:creationId xmlns:a16="http://schemas.microsoft.com/office/drawing/2014/main" id="{71BB6943-6BBE-B609-B634-D418AA94C73B}"/>
              </a:ext>
            </a:extLst>
          </p:cNvPr>
          <p:cNvPicPr>
            <a:picLocks noChangeAspect="1"/>
          </p:cNvPicPr>
          <p:nvPr/>
        </p:nvPicPr>
        <p:blipFill>
          <a:blip r:embed="rId6"/>
          <a:stretch>
            <a:fillRect/>
          </a:stretch>
        </p:blipFill>
        <p:spPr>
          <a:xfrm>
            <a:off x="3292193" y="3870294"/>
            <a:ext cx="3378429" cy="1273205"/>
          </a:xfrm>
          <a:prstGeom prst="rect">
            <a:avLst/>
          </a:prstGeom>
        </p:spPr>
      </p:pic>
    </p:spTree>
    <p:extLst>
      <p:ext uri="{BB962C8B-B14F-4D97-AF65-F5344CB8AC3E}">
        <p14:creationId xmlns:p14="http://schemas.microsoft.com/office/powerpoint/2010/main" val="3713064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err="1">
                <a:solidFill>
                  <a:schemeClr val="bg1"/>
                </a:solidFill>
                <a:latin typeface="Aller" panose="02000803040000020004" pitchFamily="2" charset="0"/>
              </a:rPr>
              <a:t>Definities</a:t>
            </a:r>
            <a:r>
              <a:rPr lang="en-US" dirty="0">
                <a:solidFill>
                  <a:schemeClr val="bg1"/>
                </a:solidFill>
                <a:latin typeface="Aller" panose="02000803040000020004" pitchFamily="2" charset="0"/>
              </a:rPr>
              <a:t> van de </a:t>
            </a:r>
            <a:r>
              <a:rPr lang="en-US" dirty="0" err="1">
                <a:solidFill>
                  <a:schemeClr val="bg1"/>
                </a:solidFill>
                <a:latin typeface="Aller" panose="02000803040000020004" pitchFamily="2" charset="0"/>
              </a:rPr>
              <a:t>competenties</a:t>
            </a:r>
            <a:endParaRPr lang="en-US" dirty="0">
              <a:solidFill>
                <a:schemeClr val="bg1"/>
              </a:solidFill>
              <a:latin typeface="Aller" panose="02000803040000020004" pitchFamily="2" charset="0"/>
            </a:endParaRP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22</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19" name="Rechthoek 4">
            <a:extLst>
              <a:ext uri="{FF2B5EF4-FFF2-40B4-BE49-F238E27FC236}">
                <a16:creationId xmlns:a16="http://schemas.microsoft.com/office/drawing/2014/main" id="{D62E7C32-1FAF-7940-06FD-B333E794EB6A}"/>
              </a:ext>
            </a:extLst>
          </p:cNvPr>
          <p:cNvSpPr/>
          <p:nvPr/>
        </p:nvSpPr>
        <p:spPr>
          <a:xfrm>
            <a:off x="234669" y="1263767"/>
            <a:ext cx="8565244" cy="861774"/>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000" dirty="0">
                <a:latin typeface="Trebuchet MS" panose="020B0603020202020204" pitchFamily="34" charset="0"/>
              </a:rPr>
              <a:t>De gerapporteerde SALES ATTITUDES geven een indicatie voor je sales gedrag. Sommigen zijn belangrijker dan anderen, afhankelijk van je rol (bv.: voor een Hunter profiel is relatiemanagement minder belangrijk) en je organisatie (bv.: je verantwoordelijkheidsgevoel kan wat lager uitvallen als je manager geen verantwoordelijkheid delegeert). De uitslag geeft je score weer ten opzichte van de gemiddelde sales populatie (weergegeven als een 'Bell Curve'), dus met een score van meer dan 50% scoor je beter dan het gemiddelde van alle anderen, maar dit kan nog steeds een potentieel verbeteringsgebied voor je zijn. Tot slot: er zijn geen perfecte scores mogelijk op alle verkoopattitudes. </a:t>
            </a:r>
          </a:p>
        </p:txBody>
      </p:sp>
      <p:sp>
        <p:nvSpPr>
          <p:cNvPr id="20" name="Rechthoek 5">
            <a:extLst>
              <a:ext uri="{FF2B5EF4-FFF2-40B4-BE49-F238E27FC236}">
                <a16:creationId xmlns:a16="http://schemas.microsoft.com/office/drawing/2014/main" id="{DBFD96EE-8AD9-C20A-CF1D-F6494F1E8ECB}"/>
              </a:ext>
            </a:extLst>
          </p:cNvPr>
          <p:cNvSpPr/>
          <p:nvPr/>
        </p:nvSpPr>
        <p:spPr>
          <a:xfrm>
            <a:off x="419611" y="2428504"/>
            <a:ext cx="1696298"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Ondernemersinzicht</a:t>
            </a:r>
            <a:r>
              <a:rPr lang="nl-NL" sz="1000" dirty="0">
                <a:solidFill>
                  <a:srgbClr val="6B2B72"/>
                </a:solidFill>
                <a:latin typeface="Trebuchet MS" panose="020B0603020202020204" pitchFamily="34" charset="0"/>
              </a:rPr>
              <a:t> </a:t>
            </a:r>
            <a:endParaRPr lang="nl-NL" sz="1000" dirty="0">
              <a:latin typeface="Trebuchet MS" panose="020B0603020202020204" pitchFamily="34" charset="0"/>
            </a:endParaRPr>
          </a:p>
        </p:txBody>
      </p:sp>
      <p:sp>
        <p:nvSpPr>
          <p:cNvPr id="21" name="Rechthoek 6">
            <a:extLst>
              <a:ext uri="{FF2B5EF4-FFF2-40B4-BE49-F238E27FC236}">
                <a16:creationId xmlns:a16="http://schemas.microsoft.com/office/drawing/2014/main" id="{D021CAFE-5682-F963-D3F5-D926D4E2E3BE}"/>
              </a:ext>
            </a:extLst>
          </p:cNvPr>
          <p:cNvSpPr/>
          <p:nvPr/>
        </p:nvSpPr>
        <p:spPr>
          <a:xfrm>
            <a:off x="2146071" y="2149566"/>
            <a:ext cx="6858223" cy="861774"/>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Bij het zoeken naar de perfecte kandidaat hebben managers meestal een sterke voorkeur voor sales kandidaten met ondernemersinzicht. Alleen, hoeveel sales mensen zijn daadwerkelijk ondernemend bezig? En durven salesmanagers echt de verantwoordelijkheid te delegeren? In de context van dit assessment betekent ondernemersinzicht de competentie en de gretigheid om nieuwe initiatieven te starten, goede financiële business cases te schrijven en het doorgronden van alle relevante </a:t>
            </a:r>
            <a:r>
              <a:rPr lang="nl-NL" sz="1000" dirty="0" err="1">
                <a:latin typeface="Trebuchet MS" panose="020B0603020202020204" pitchFamily="34" charset="0"/>
              </a:rPr>
              <a:t>KPI's</a:t>
            </a:r>
            <a:r>
              <a:rPr lang="nl-NL" sz="1000" dirty="0">
                <a:latin typeface="Trebuchet MS" panose="020B0603020202020204" pitchFamily="34" charset="0"/>
              </a:rPr>
              <a:t>. </a:t>
            </a:r>
          </a:p>
        </p:txBody>
      </p:sp>
      <p:sp>
        <p:nvSpPr>
          <p:cNvPr id="22" name="Rechthoek 8">
            <a:extLst>
              <a:ext uri="{FF2B5EF4-FFF2-40B4-BE49-F238E27FC236}">
                <a16:creationId xmlns:a16="http://schemas.microsoft.com/office/drawing/2014/main" id="{346AC91A-D0A9-18CC-5616-F90DD95F3086}"/>
              </a:ext>
            </a:extLst>
          </p:cNvPr>
          <p:cNvSpPr/>
          <p:nvPr/>
        </p:nvSpPr>
        <p:spPr>
          <a:xfrm>
            <a:off x="46913" y="3123723"/>
            <a:ext cx="2441694" cy="461665"/>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200" b="1" dirty="0">
                <a:solidFill>
                  <a:srgbClr val="6B2B72"/>
                </a:solidFill>
                <a:latin typeface="Trebuchet MS" panose="020B0603020202020204" pitchFamily="34" charset="0"/>
              </a:rPr>
              <a:t>Verantwoordelijkheids-</a:t>
            </a:r>
          </a:p>
          <a:p>
            <a:pPr algn="ctr"/>
            <a:r>
              <a:rPr lang="nl-NL" sz="1200" b="1" dirty="0">
                <a:solidFill>
                  <a:srgbClr val="6B2B72"/>
                </a:solidFill>
                <a:latin typeface="Trebuchet MS" panose="020B0603020202020204" pitchFamily="34" charset="0"/>
              </a:rPr>
              <a:t>gevoel </a:t>
            </a:r>
            <a:endParaRPr lang="nl-NL" sz="1200" b="1" dirty="0">
              <a:latin typeface="Trebuchet MS" panose="020B0603020202020204" pitchFamily="34" charset="0"/>
            </a:endParaRPr>
          </a:p>
        </p:txBody>
      </p:sp>
      <p:sp>
        <p:nvSpPr>
          <p:cNvPr id="23" name="Rechthoek 9">
            <a:extLst>
              <a:ext uri="{FF2B5EF4-FFF2-40B4-BE49-F238E27FC236}">
                <a16:creationId xmlns:a16="http://schemas.microsoft.com/office/drawing/2014/main" id="{39860115-C285-EE3C-8234-7F2743ECF452}"/>
              </a:ext>
            </a:extLst>
          </p:cNvPr>
          <p:cNvSpPr/>
          <p:nvPr/>
        </p:nvSpPr>
        <p:spPr>
          <a:xfrm>
            <a:off x="2146072" y="3021976"/>
            <a:ext cx="6763082" cy="707886"/>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De mate waarin jij je verantwoordelijk voelt voor je prestaties wanneer je bijvoorbeeld je targets niet hebt gehaald of wanneer er zich problemen bij je klanten voordoen. Een sales professional met sterk verantwoordelijkheidsgevoel, zorgt er voor dat klantverwachtingen en afspraken worden nagekomen. Dit creëert vertrouwen bij je klanten en bij je team. </a:t>
            </a:r>
          </a:p>
        </p:txBody>
      </p:sp>
      <p:sp>
        <p:nvSpPr>
          <p:cNvPr id="24" name="Rechthoek 1">
            <a:extLst>
              <a:ext uri="{FF2B5EF4-FFF2-40B4-BE49-F238E27FC236}">
                <a16:creationId xmlns:a16="http://schemas.microsoft.com/office/drawing/2014/main" id="{1BD37498-D388-5236-3136-5BF02AD0EB9A}"/>
              </a:ext>
            </a:extLst>
          </p:cNvPr>
          <p:cNvSpPr/>
          <p:nvPr/>
        </p:nvSpPr>
        <p:spPr>
          <a:xfrm>
            <a:off x="433637" y="3868209"/>
            <a:ext cx="1654620"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Relatiemanagement</a:t>
            </a:r>
            <a:r>
              <a:rPr lang="nl-NL" sz="1000" dirty="0">
                <a:solidFill>
                  <a:srgbClr val="6B2B72"/>
                </a:solidFill>
                <a:latin typeface="Trebuchet MS" panose="020B0603020202020204" pitchFamily="34" charset="0"/>
              </a:rPr>
              <a:t> </a:t>
            </a:r>
            <a:endParaRPr lang="nl-NL" sz="1000" dirty="0">
              <a:latin typeface="Trebuchet MS" panose="020B0603020202020204" pitchFamily="34" charset="0"/>
            </a:endParaRPr>
          </a:p>
        </p:txBody>
      </p:sp>
      <p:sp>
        <p:nvSpPr>
          <p:cNvPr id="25" name="Rechthoek 2">
            <a:extLst>
              <a:ext uri="{FF2B5EF4-FFF2-40B4-BE49-F238E27FC236}">
                <a16:creationId xmlns:a16="http://schemas.microsoft.com/office/drawing/2014/main" id="{F6613DE8-AC0D-2A0D-819D-E82A593B054B}"/>
              </a:ext>
            </a:extLst>
          </p:cNvPr>
          <p:cNvSpPr/>
          <p:nvPr/>
        </p:nvSpPr>
        <p:spPr>
          <a:xfrm>
            <a:off x="2146071" y="3696491"/>
            <a:ext cx="6793245" cy="553998"/>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Sales mensen die deze competentie goed ontwikkeld hebben, zijn beter in staat om effectieve en duurzame, empathische relaties op te bouwen en te beheren. Het inlevingsvermogen om gelijkwaardige relaties aan te gaan op basis vertrouwen is de basis tot effectieve communicatie waarmee duurzame sales resultaten worden bereikt. </a:t>
            </a:r>
          </a:p>
        </p:txBody>
      </p:sp>
      <p:sp>
        <p:nvSpPr>
          <p:cNvPr id="31" name="Rechthoek 3">
            <a:extLst>
              <a:ext uri="{FF2B5EF4-FFF2-40B4-BE49-F238E27FC236}">
                <a16:creationId xmlns:a16="http://schemas.microsoft.com/office/drawing/2014/main" id="{158D62B1-1EE1-06F3-8C62-91C542BD01E2}"/>
              </a:ext>
            </a:extLst>
          </p:cNvPr>
          <p:cNvSpPr/>
          <p:nvPr/>
        </p:nvSpPr>
        <p:spPr>
          <a:xfrm>
            <a:off x="141252" y="4361592"/>
            <a:ext cx="2069797" cy="461665"/>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200" b="1" dirty="0">
                <a:solidFill>
                  <a:srgbClr val="6B2B72"/>
                </a:solidFill>
                <a:latin typeface="Trebuchet MS" panose="020B0603020202020204" pitchFamily="34" charset="0"/>
              </a:rPr>
              <a:t>Kritische houding</a:t>
            </a:r>
          </a:p>
          <a:p>
            <a:pPr algn="ctr"/>
            <a:r>
              <a:rPr lang="nl-NL" sz="1200" b="1" dirty="0">
                <a:solidFill>
                  <a:srgbClr val="6B2B72"/>
                </a:solidFill>
                <a:latin typeface="Trebuchet MS" panose="020B0603020202020204" pitchFamily="34" charset="0"/>
              </a:rPr>
              <a:t>en doorzettingsvermogen </a:t>
            </a:r>
            <a:endParaRPr lang="nl-NL" sz="1200" b="1" dirty="0">
              <a:latin typeface="Trebuchet MS" panose="020B0603020202020204" pitchFamily="34" charset="0"/>
            </a:endParaRPr>
          </a:p>
        </p:txBody>
      </p:sp>
      <p:sp>
        <p:nvSpPr>
          <p:cNvPr id="32" name="Rechthoek 4">
            <a:extLst>
              <a:ext uri="{FF2B5EF4-FFF2-40B4-BE49-F238E27FC236}">
                <a16:creationId xmlns:a16="http://schemas.microsoft.com/office/drawing/2014/main" id="{57BBC5CD-ECC8-6FB4-B294-8958A069C1CC}"/>
              </a:ext>
            </a:extLst>
          </p:cNvPr>
          <p:cNvSpPr/>
          <p:nvPr/>
        </p:nvSpPr>
        <p:spPr>
          <a:xfrm>
            <a:off x="2115909" y="4246620"/>
            <a:ext cx="6514437" cy="707886"/>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Dit gaat over jouw vermogen en je bereidheid om kritische vragen te stellen, om niet op te geven bij afwijzing of kritiek. Bijvoorbeeld als er een status-quo is ontstaan tijdens onderhandelingen of als er onduidelijkheid is over targets. De controle over het gesprek houden is belangrijk, </a:t>
            </a:r>
          </a:p>
          <a:p>
            <a:r>
              <a:rPr lang="nl-NL" sz="1000" dirty="0">
                <a:latin typeface="Trebuchet MS" panose="020B0603020202020204" pitchFamily="34" charset="0"/>
              </a:rPr>
              <a:t>daar hoort actief luisteren, het geven van feedback en kunnen overtuigen bij. </a:t>
            </a:r>
          </a:p>
        </p:txBody>
      </p:sp>
    </p:spTree>
    <p:extLst>
      <p:ext uri="{BB962C8B-B14F-4D97-AF65-F5344CB8AC3E}">
        <p14:creationId xmlns:p14="http://schemas.microsoft.com/office/powerpoint/2010/main" val="2193950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err="1">
                <a:solidFill>
                  <a:schemeClr val="bg1"/>
                </a:solidFill>
                <a:latin typeface="Aller" panose="02000803040000020004" pitchFamily="2" charset="0"/>
              </a:rPr>
              <a:t>Definities</a:t>
            </a:r>
            <a:r>
              <a:rPr lang="en-US" dirty="0">
                <a:solidFill>
                  <a:schemeClr val="bg1"/>
                </a:solidFill>
                <a:latin typeface="Aller" panose="02000803040000020004" pitchFamily="2" charset="0"/>
              </a:rPr>
              <a:t> van de </a:t>
            </a:r>
            <a:r>
              <a:rPr lang="en-US" dirty="0" err="1">
                <a:solidFill>
                  <a:schemeClr val="bg1"/>
                </a:solidFill>
                <a:latin typeface="Aller" panose="02000803040000020004" pitchFamily="2" charset="0"/>
              </a:rPr>
              <a:t>competenties</a:t>
            </a:r>
            <a:endParaRPr lang="en-US" dirty="0">
              <a:solidFill>
                <a:schemeClr val="bg1"/>
              </a:solidFill>
              <a:latin typeface="Aller" panose="02000803040000020004" pitchFamily="2" charset="0"/>
            </a:endParaRP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23</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26" name="Rechthoek 1">
            <a:extLst>
              <a:ext uri="{FF2B5EF4-FFF2-40B4-BE49-F238E27FC236}">
                <a16:creationId xmlns:a16="http://schemas.microsoft.com/office/drawing/2014/main" id="{9FDFEAFD-BA21-1328-E16E-E7BBBE5A97DF}"/>
              </a:ext>
            </a:extLst>
          </p:cNvPr>
          <p:cNvSpPr/>
          <p:nvPr/>
        </p:nvSpPr>
        <p:spPr>
          <a:xfrm>
            <a:off x="3652011" y="1240094"/>
            <a:ext cx="2044149" cy="338554"/>
          </a:xfrm>
          <a:prstGeom prst="rect">
            <a:avLst/>
          </a:prstGeom>
          <a:solidFill>
            <a:schemeClr val="accent2"/>
          </a:solidFill>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b="1" dirty="0">
                <a:solidFill>
                  <a:srgbClr val="FFFFFF"/>
                </a:solidFill>
                <a:latin typeface="Trebuchet MS" panose="020B0603020202020204" pitchFamily="34" charset="0"/>
              </a:rPr>
              <a:t>Sales Vaardigheden</a:t>
            </a:r>
            <a:endParaRPr lang="nl-NL" sz="1600" dirty="0">
              <a:latin typeface="Trebuchet MS" panose="020B0603020202020204" pitchFamily="34" charset="0"/>
            </a:endParaRPr>
          </a:p>
        </p:txBody>
      </p:sp>
      <p:sp>
        <p:nvSpPr>
          <p:cNvPr id="27" name="Rechthoek 2">
            <a:extLst>
              <a:ext uri="{FF2B5EF4-FFF2-40B4-BE49-F238E27FC236}">
                <a16:creationId xmlns:a16="http://schemas.microsoft.com/office/drawing/2014/main" id="{C78AABBA-AD14-7743-50F5-8378525C11F9}"/>
              </a:ext>
            </a:extLst>
          </p:cNvPr>
          <p:cNvSpPr/>
          <p:nvPr/>
        </p:nvSpPr>
        <p:spPr>
          <a:xfrm>
            <a:off x="873670" y="1727273"/>
            <a:ext cx="8180592" cy="553998"/>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000" dirty="0">
                <a:latin typeface="Trebuchet MS" panose="020B0603020202020204" pitchFamily="34" charset="0"/>
              </a:rPr>
              <a:t>Je salesvaardigheden zijn als de versnellingen in je auto, hiermee kan je je snelheid en je prestaties verbeteren. In jouw </a:t>
            </a:r>
            <a:r>
              <a:rPr lang="nl-NL" sz="1000" dirty="0" err="1">
                <a:latin typeface="Trebuchet MS" panose="020B0603020202020204" pitchFamily="34" charset="0"/>
              </a:rPr>
              <a:t>SalesStep</a:t>
            </a:r>
            <a:r>
              <a:rPr lang="nl-NL" sz="1000" dirty="0">
                <a:latin typeface="Trebuchet MS" panose="020B0603020202020204" pitchFamily="34" charset="0"/>
              </a:rPr>
              <a:t> gebruiken we 8 versnellingen die tot meer acceleratie leiden. En er is één Achteruit die je in de omgekeerde richting zet: </a:t>
            </a:r>
          </a:p>
          <a:p>
            <a:pPr algn="ctr"/>
            <a:r>
              <a:rPr lang="nl-NL" sz="1000" dirty="0">
                <a:latin typeface="Trebuchet MS" panose="020B0603020202020204" pitchFamily="34" charset="0"/>
              </a:rPr>
              <a:t>Je belemmerende overtuigingen in sales. </a:t>
            </a:r>
          </a:p>
        </p:txBody>
      </p:sp>
      <p:pic>
        <p:nvPicPr>
          <p:cNvPr id="28" name="Picture 27" descr="page7image1071250832">
            <a:extLst>
              <a:ext uri="{FF2B5EF4-FFF2-40B4-BE49-F238E27FC236}">
                <a16:creationId xmlns:a16="http://schemas.microsoft.com/office/drawing/2014/main" id="{D3204007-6B83-88AF-6DD3-B15F55C7C8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81615" y="1469848"/>
            <a:ext cx="397767" cy="1060711"/>
          </a:xfrm>
          <a:prstGeom prst="rect">
            <a:avLst/>
          </a:prstGeom>
          <a:noFill/>
          <a:extLst>
            <a:ext uri="{909E8E84-426E-40DD-AFC4-6F175D3DCCD1}">
              <a14:hiddenFill xmlns:a14="http://schemas.microsoft.com/office/drawing/2010/main">
                <a:solidFill>
                  <a:srgbClr val="FFFFFF"/>
                </a:solidFill>
              </a14:hiddenFill>
            </a:ext>
          </a:extLst>
        </p:spPr>
      </p:pic>
      <p:sp>
        <p:nvSpPr>
          <p:cNvPr id="29" name="Rechthoek 3">
            <a:extLst>
              <a:ext uri="{FF2B5EF4-FFF2-40B4-BE49-F238E27FC236}">
                <a16:creationId xmlns:a16="http://schemas.microsoft.com/office/drawing/2014/main" id="{E610F689-7E3E-75C9-D939-7E3E4EEFA348}"/>
              </a:ext>
            </a:extLst>
          </p:cNvPr>
          <p:cNvSpPr/>
          <p:nvPr/>
        </p:nvSpPr>
        <p:spPr>
          <a:xfrm>
            <a:off x="306711" y="3541151"/>
            <a:ext cx="6096000" cy="276999"/>
          </a:xfrm>
          <a:prstGeom prst="rect">
            <a:avLst/>
          </a:prstGeom>
        </p:spPr>
        <p:txBody>
          <a:bodyPr>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1ste Versnelling: Hunting &amp; acquisitie vaardigheden </a:t>
            </a:r>
            <a:endParaRPr lang="nl-NL" sz="1200" b="1" dirty="0">
              <a:latin typeface="Trebuchet MS" panose="020B0603020202020204" pitchFamily="34" charset="0"/>
            </a:endParaRPr>
          </a:p>
        </p:txBody>
      </p:sp>
      <p:sp>
        <p:nvSpPr>
          <p:cNvPr id="30" name="Rechthoek 4">
            <a:extLst>
              <a:ext uri="{FF2B5EF4-FFF2-40B4-BE49-F238E27FC236}">
                <a16:creationId xmlns:a16="http://schemas.microsoft.com/office/drawing/2014/main" id="{82F31657-E2B9-CDD5-5DB2-75061EE0716D}"/>
              </a:ext>
            </a:extLst>
          </p:cNvPr>
          <p:cNvSpPr/>
          <p:nvPr/>
        </p:nvSpPr>
        <p:spPr>
          <a:xfrm>
            <a:off x="315589" y="3780995"/>
            <a:ext cx="8484323" cy="861774"/>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Hunting &amp; acquisitie zijn zeer belangrijke vaardigheden in sales. Acquisitie is jouw vermogen met het gebruik van tools, technieken om nieuwe deals te vinden bij zowel bestaande als nieuwe klanten. Hunting is de vaardigheid om begrijpen welke en hoeveel deals er nodig zijn om jouw “</a:t>
            </a:r>
            <a:r>
              <a:rPr lang="nl-NL" sz="1000" dirty="0" err="1">
                <a:latin typeface="Trebuchet MS" panose="020B0603020202020204" pitchFamily="34" charset="0"/>
              </a:rPr>
              <a:t>funnel</a:t>
            </a:r>
            <a:r>
              <a:rPr lang="nl-NL" sz="1000" dirty="0">
                <a:latin typeface="Trebuchet MS" panose="020B0603020202020204" pitchFamily="34" charset="0"/>
              </a:rPr>
              <a:t>” met “</a:t>
            </a:r>
            <a:r>
              <a:rPr lang="nl-NL" sz="1000" dirty="0" err="1">
                <a:latin typeface="Trebuchet MS" panose="020B0603020202020204" pitchFamily="34" charset="0"/>
              </a:rPr>
              <a:t>opportunities</a:t>
            </a:r>
            <a:r>
              <a:rPr lang="nl-NL" sz="1000" dirty="0">
                <a:latin typeface="Trebuchet MS" panose="020B0603020202020204" pitchFamily="34" charset="0"/>
              </a:rPr>
              <a:t>” en deals samen te stellen. Onder de definitie die we binnen SalesStep voor Hunting gebruiken, vallen alle “acquisitie vaardigheden” zoals prospectie en koude acquisitie. Acquisitie &amp; Hunting blijven zeer belangrijke competenties tijdens je gehele sales carrière, ongeacht op welk niveau je werkt. </a:t>
            </a:r>
          </a:p>
        </p:txBody>
      </p:sp>
      <p:sp>
        <p:nvSpPr>
          <p:cNvPr id="33" name="Rechthoek 8">
            <a:extLst>
              <a:ext uri="{FF2B5EF4-FFF2-40B4-BE49-F238E27FC236}">
                <a16:creationId xmlns:a16="http://schemas.microsoft.com/office/drawing/2014/main" id="{48A23471-0D7F-E5B3-DDA3-F375F770D91D}"/>
              </a:ext>
            </a:extLst>
          </p:cNvPr>
          <p:cNvSpPr/>
          <p:nvPr/>
        </p:nvSpPr>
        <p:spPr>
          <a:xfrm>
            <a:off x="315589" y="2544110"/>
            <a:ext cx="3557384" cy="276999"/>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R. Je Achteruit: Belemmerende overtuigingen </a:t>
            </a:r>
            <a:endParaRPr lang="nl-NL" sz="1200" b="1" dirty="0">
              <a:latin typeface="Trebuchet MS" panose="020B0603020202020204" pitchFamily="34" charset="0"/>
            </a:endParaRPr>
          </a:p>
        </p:txBody>
      </p:sp>
      <p:sp>
        <p:nvSpPr>
          <p:cNvPr id="34" name="Rechthoek 7">
            <a:extLst>
              <a:ext uri="{FF2B5EF4-FFF2-40B4-BE49-F238E27FC236}">
                <a16:creationId xmlns:a16="http://schemas.microsoft.com/office/drawing/2014/main" id="{C002BD3B-B299-6617-4704-9D725F338D66}"/>
              </a:ext>
            </a:extLst>
          </p:cNvPr>
          <p:cNvSpPr/>
          <p:nvPr/>
        </p:nvSpPr>
        <p:spPr>
          <a:xfrm>
            <a:off x="315589" y="2751221"/>
            <a:ext cx="8426893" cy="707886"/>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Ieder mens, dus ook sales mensen, hebben belemmerende, vaak onbewuste overtuigingen. Een belemmerende overtuiging is een overtuiging of het geloof dat mensen weerhoudt in het effectief bereiken van hun doelstellingen. Er zijn veel belemmerende overtuigingen in sales. Tijdens sales trainingen wordt er helaas maar weinig aandacht besteedt aan het veranderen van deze “negatieve” </a:t>
            </a:r>
            <a:r>
              <a:rPr lang="nl-NL" sz="1000" dirty="0" err="1">
                <a:latin typeface="Trebuchet MS" panose="020B0603020202020204" pitchFamily="34" charset="0"/>
              </a:rPr>
              <a:t>Mindset</a:t>
            </a:r>
            <a:r>
              <a:rPr lang="nl-NL" sz="1000" dirty="0">
                <a:latin typeface="Trebuchet MS" panose="020B0603020202020204" pitchFamily="34" charset="0"/>
              </a:rPr>
              <a:t> in een positieve. Dat is jammer, want het meest relevante aspect om belemmerende overtuigingen om te zetten in positief gedrag, is je eigen ZELFBEWUSTZIJN. </a:t>
            </a:r>
          </a:p>
        </p:txBody>
      </p:sp>
    </p:spTree>
    <p:extLst>
      <p:ext uri="{BB962C8B-B14F-4D97-AF65-F5344CB8AC3E}">
        <p14:creationId xmlns:p14="http://schemas.microsoft.com/office/powerpoint/2010/main" val="3798158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err="1">
                <a:solidFill>
                  <a:schemeClr val="bg1"/>
                </a:solidFill>
                <a:latin typeface="Aller" panose="02000803040000020004" pitchFamily="2" charset="0"/>
              </a:rPr>
              <a:t>Definities</a:t>
            </a:r>
            <a:r>
              <a:rPr lang="en-US" dirty="0">
                <a:solidFill>
                  <a:schemeClr val="bg1"/>
                </a:solidFill>
                <a:latin typeface="Aller" panose="02000803040000020004" pitchFamily="2" charset="0"/>
              </a:rPr>
              <a:t> van de </a:t>
            </a:r>
            <a:r>
              <a:rPr lang="en-US" dirty="0" err="1">
                <a:solidFill>
                  <a:schemeClr val="bg1"/>
                </a:solidFill>
                <a:latin typeface="Aller" panose="02000803040000020004" pitchFamily="2" charset="0"/>
              </a:rPr>
              <a:t>competenties</a:t>
            </a:r>
            <a:endParaRPr lang="en-US" dirty="0">
              <a:solidFill>
                <a:schemeClr val="bg1"/>
              </a:solidFill>
              <a:latin typeface="Aller" panose="02000803040000020004" pitchFamily="2" charset="0"/>
            </a:endParaRP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24</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17" name="Rechthoek 2">
            <a:extLst>
              <a:ext uri="{FF2B5EF4-FFF2-40B4-BE49-F238E27FC236}">
                <a16:creationId xmlns:a16="http://schemas.microsoft.com/office/drawing/2014/main" id="{A86938CC-BFAF-DAE5-6755-9661FDEDBAAB}"/>
              </a:ext>
            </a:extLst>
          </p:cNvPr>
          <p:cNvSpPr/>
          <p:nvPr/>
        </p:nvSpPr>
        <p:spPr>
          <a:xfrm>
            <a:off x="234845" y="1394431"/>
            <a:ext cx="4985963" cy="27699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2de Versnelling: Social </a:t>
            </a:r>
            <a:r>
              <a:rPr lang="nl-NL" sz="1200" b="1" dirty="0" err="1">
                <a:solidFill>
                  <a:srgbClr val="6B2B72"/>
                </a:solidFill>
                <a:latin typeface="Trebuchet MS" panose="020B0603020202020204" pitchFamily="34" charset="0"/>
              </a:rPr>
              <a:t>Selling</a:t>
            </a:r>
            <a:r>
              <a:rPr lang="nl-NL" sz="1200" b="1" dirty="0">
                <a:solidFill>
                  <a:srgbClr val="6B2B72"/>
                </a:solidFill>
                <a:latin typeface="Trebuchet MS" panose="020B0603020202020204" pitchFamily="34" charset="0"/>
              </a:rPr>
              <a:t> vaardigheden </a:t>
            </a:r>
            <a:endParaRPr lang="nl-NL" sz="1200" b="1" dirty="0">
              <a:latin typeface="Trebuchet MS" panose="020B0603020202020204" pitchFamily="34" charset="0"/>
            </a:endParaRPr>
          </a:p>
        </p:txBody>
      </p:sp>
      <p:sp>
        <p:nvSpPr>
          <p:cNvPr id="18" name="Rechthoek 3">
            <a:extLst>
              <a:ext uri="{FF2B5EF4-FFF2-40B4-BE49-F238E27FC236}">
                <a16:creationId xmlns:a16="http://schemas.microsoft.com/office/drawing/2014/main" id="{26EA8E93-8D7C-3160-FC5D-DF9D06E79B48}"/>
              </a:ext>
            </a:extLst>
          </p:cNvPr>
          <p:cNvSpPr/>
          <p:nvPr/>
        </p:nvSpPr>
        <p:spPr>
          <a:xfrm>
            <a:off x="234847" y="1668411"/>
            <a:ext cx="8565066" cy="707886"/>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Social </a:t>
            </a:r>
            <a:r>
              <a:rPr lang="nl-NL" sz="1000" dirty="0" err="1">
                <a:latin typeface="Trebuchet MS" panose="020B0603020202020204" pitchFamily="34" charset="0"/>
              </a:rPr>
              <a:t>Selling</a:t>
            </a:r>
            <a:r>
              <a:rPr lang="nl-NL" sz="1000" dirty="0">
                <a:latin typeface="Trebuchet MS" panose="020B0603020202020204" pitchFamily="34" charset="0"/>
              </a:rPr>
              <a:t> en Networking zijn specifieke acquisitie competenties. Omdat ouderwetse </a:t>
            </a:r>
            <a:r>
              <a:rPr lang="nl-NL" sz="1000" dirty="0" err="1">
                <a:latin typeface="Trebuchet MS" panose="020B0603020202020204" pitchFamily="34" charset="0"/>
              </a:rPr>
              <a:t>cold-calling</a:t>
            </a:r>
            <a:r>
              <a:rPr lang="nl-NL" sz="1000" dirty="0">
                <a:latin typeface="Trebuchet MS" panose="020B0603020202020204" pitchFamily="34" charset="0"/>
              </a:rPr>
              <a:t> en walk-ins niet langer doeltreffend zijn en zelden gewaardeerd worden, zijn er andere manieren ontstaan om nieuwe klanten te vinden en nieuwe opportunity’s te ontwikkelen. Bij deze vaardigheid meten we in welke mate je effectief gebruik maakt van o.a. sociale media en in hoeverre je netwerkevenementen gebruikt op jacht naar nieuwe kansen. </a:t>
            </a:r>
          </a:p>
        </p:txBody>
      </p:sp>
      <p:sp>
        <p:nvSpPr>
          <p:cNvPr id="19" name="Rechthoek 4">
            <a:extLst>
              <a:ext uri="{FF2B5EF4-FFF2-40B4-BE49-F238E27FC236}">
                <a16:creationId xmlns:a16="http://schemas.microsoft.com/office/drawing/2014/main" id="{8E6BEA32-6A57-C629-4AC3-D6E8BEBC6EB0}"/>
              </a:ext>
            </a:extLst>
          </p:cNvPr>
          <p:cNvSpPr/>
          <p:nvPr/>
        </p:nvSpPr>
        <p:spPr>
          <a:xfrm>
            <a:off x="234845" y="2454478"/>
            <a:ext cx="3479398" cy="27699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3de Versnelling: Kwalificatievaardigheden </a:t>
            </a:r>
            <a:endParaRPr lang="nl-NL" sz="1200" b="1" dirty="0">
              <a:latin typeface="Trebuchet MS" panose="020B0603020202020204" pitchFamily="34" charset="0"/>
            </a:endParaRPr>
          </a:p>
        </p:txBody>
      </p:sp>
      <p:sp>
        <p:nvSpPr>
          <p:cNvPr id="20" name="Rechthoek 5">
            <a:extLst>
              <a:ext uri="{FF2B5EF4-FFF2-40B4-BE49-F238E27FC236}">
                <a16:creationId xmlns:a16="http://schemas.microsoft.com/office/drawing/2014/main" id="{108EDB85-BBBB-5A14-717C-5A36E587FE5E}"/>
              </a:ext>
            </a:extLst>
          </p:cNvPr>
          <p:cNvSpPr/>
          <p:nvPr/>
        </p:nvSpPr>
        <p:spPr>
          <a:xfrm>
            <a:off x="234847" y="2737377"/>
            <a:ext cx="8565066" cy="553998"/>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Zodra een saleskans is gespot zijn kwalificatie- &amp; beoordelingsvaardigheden, belangrijke competenties die je helpen om jouw sales effectiviteit te verbeteren. Wanneer je weet voor welke kansen je moet gaan, met welke beslissers je contact moet leggen, wie de concurrentie is en wat je kansen zijn om te winnen, geeft die kennis jou de voorsprong die je nodig hebt om je doelen te realiseren. </a:t>
            </a:r>
          </a:p>
        </p:txBody>
      </p:sp>
      <p:sp>
        <p:nvSpPr>
          <p:cNvPr id="21" name="Rechthoek 7">
            <a:extLst>
              <a:ext uri="{FF2B5EF4-FFF2-40B4-BE49-F238E27FC236}">
                <a16:creationId xmlns:a16="http://schemas.microsoft.com/office/drawing/2014/main" id="{9D709D34-C99F-E320-85BC-ECC584F44A32}"/>
              </a:ext>
            </a:extLst>
          </p:cNvPr>
          <p:cNvSpPr/>
          <p:nvPr/>
        </p:nvSpPr>
        <p:spPr>
          <a:xfrm>
            <a:off x="234847" y="3456219"/>
            <a:ext cx="4985963" cy="27699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4de Versnelling: Value &amp; Solution </a:t>
            </a:r>
            <a:r>
              <a:rPr lang="nl-NL" sz="1200" b="1" dirty="0" err="1">
                <a:solidFill>
                  <a:srgbClr val="6B2B72"/>
                </a:solidFill>
                <a:latin typeface="Trebuchet MS" panose="020B0603020202020204" pitchFamily="34" charset="0"/>
              </a:rPr>
              <a:t>selling</a:t>
            </a:r>
            <a:r>
              <a:rPr lang="nl-NL" sz="1200" b="1" dirty="0">
                <a:solidFill>
                  <a:srgbClr val="6B2B72"/>
                </a:solidFill>
                <a:latin typeface="Trebuchet MS" panose="020B0603020202020204" pitchFamily="34" charset="0"/>
              </a:rPr>
              <a:t> vaardigheden </a:t>
            </a:r>
            <a:endParaRPr lang="nl-NL" sz="1200" b="1" dirty="0">
              <a:latin typeface="Trebuchet MS" panose="020B0603020202020204" pitchFamily="34" charset="0"/>
            </a:endParaRPr>
          </a:p>
        </p:txBody>
      </p:sp>
      <p:sp>
        <p:nvSpPr>
          <p:cNvPr id="22" name="Rechthoek 8">
            <a:extLst>
              <a:ext uri="{FF2B5EF4-FFF2-40B4-BE49-F238E27FC236}">
                <a16:creationId xmlns:a16="http://schemas.microsoft.com/office/drawing/2014/main" id="{E0D06B5D-A8BA-2E79-940C-8027E6793F8B}"/>
              </a:ext>
            </a:extLst>
          </p:cNvPr>
          <p:cNvSpPr/>
          <p:nvPr/>
        </p:nvSpPr>
        <p:spPr>
          <a:xfrm>
            <a:off x="234845" y="3729895"/>
            <a:ext cx="8565066" cy="1015663"/>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Value &amp; Solution </a:t>
            </a:r>
            <a:r>
              <a:rPr lang="nl-NL" sz="1000" dirty="0" err="1">
                <a:latin typeface="Trebuchet MS" panose="020B0603020202020204" pitchFamily="34" charset="0"/>
              </a:rPr>
              <a:t>Selling</a:t>
            </a:r>
            <a:r>
              <a:rPr lang="nl-NL" sz="1000" dirty="0">
                <a:latin typeface="Trebuchet MS" panose="020B0603020202020204" pitchFamily="34" charset="0"/>
              </a:rPr>
              <a:t> is gericht op de identificatie van een klantprobleem en de techniek hiervoor om oplossingen voor te stellen die bestaan uit een mix van diensten en producten met een grotere toegevoegde waarde voor de klant. Vanwege trends als Digitale transformatie, hebben klanten vroegtijdig veel meer kennis over de producten en diensten die ze nodig hebben en daardoor zijn naar potentiële leveranciers steeds meer gericht op prijzen en kortingen. Deze vaardigheden richten zich op het beter kunnen verkopen van oplossingen &amp; waarde voor klanten. Value &amp; Solution </a:t>
            </a:r>
            <a:r>
              <a:rPr lang="nl-NL" sz="1000" dirty="0" err="1">
                <a:latin typeface="Trebuchet MS" panose="020B0603020202020204" pitchFamily="34" charset="0"/>
              </a:rPr>
              <a:t>Selling</a:t>
            </a:r>
            <a:r>
              <a:rPr lang="nl-NL" sz="1000" dirty="0">
                <a:latin typeface="Trebuchet MS" panose="020B0603020202020204" pitchFamily="34" charset="0"/>
              </a:rPr>
              <a:t> helpt hierbij om het Discount Dilemma weg te houden en geeft nieuwe munitie in de strijd tegen op korting gerichte inkopers. </a:t>
            </a:r>
          </a:p>
        </p:txBody>
      </p:sp>
    </p:spTree>
    <p:extLst>
      <p:ext uri="{BB962C8B-B14F-4D97-AF65-F5344CB8AC3E}">
        <p14:creationId xmlns:p14="http://schemas.microsoft.com/office/powerpoint/2010/main" val="295592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err="1">
                <a:solidFill>
                  <a:schemeClr val="bg1"/>
                </a:solidFill>
                <a:latin typeface="Aller" panose="02000803040000020004" pitchFamily="2" charset="0"/>
              </a:rPr>
              <a:t>Definities</a:t>
            </a:r>
            <a:r>
              <a:rPr lang="en-US" dirty="0">
                <a:solidFill>
                  <a:schemeClr val="bg1"/>
                </a:solidFill>
                <a:latin typeface="Aller" panose="02000803040000020004" pitchFamily="2" charset="0"/>
              </a:rPr>
              <a:t> van de </a:t>
            </a:r>
            <a:r>
              <a:rPr lang="en-US" dirty="0" err="1">
                <a:solidFill>
                  <a:schemeClr val="bg1"/>
                </a:solidFill>
                <a:latin typeface="Aller" panose="02000803040000020004" pitchFamily="2" charset="0"/>
              </a:rPr>
              <a:t>competenties</a:t>
            </a:r>
            <a:endParaRPr lang="en-US" dirty="0">
              <a:solidFill>
                <a:schemeClr val="bg1"/>
              </a:solidFill>
              <a:latin typeface="Aller" panose="02000803040000020004" pitchFamily="2" charset="0"/>
            </a:endParaRP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25</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16" name="Rechthoek 1">
            <a:extLst>
              <a:ext uri="{FF2B5EF4-FFF2-40B4-BE49-F238E27FC236}">
                <a16:creationId xmlns:a16="http://schemas.microsoft.com/office/drawing/2014/main" id="{0922C3EF-1A0A-7756-17B6-62CED9D441D0}"/>
              </a:ext>
            </a:extLst>
          </p:cNvPr>
          <p:cNvSpPr/>
          <p:nvPr/>
        </p:nvSpPr>
        <p:spPr>
          <a:xfrm>
            <a:off x="234845" y="1567406"/>
            <a:ext cx="4207682" cy="27699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5de Versnelling: Consultatieve verkoop vaardigheden </a:t>
            </a:r>
            <a:endParaRPr lang="nl-NL" sz="1200" b="1" dirty="0">
              <a:latin typeface="Trebuchet MS" panose="020B0603020202020204" pitchFamily="34" charset="0"/>
            </a:endParaRPr>
          </a:p>
        </p:txBody>
      </p:sp>
      <p:sp>
        <p:nvSpPr>
          <p:cNvPr id="23" name="Rechthoek 2">
            <a:extLst>
              <a:ext uri="{FF2B5EF4-FFF2-40B4-BE49-F238E27FC236}">
                <a16:creationId xmlns:a16="http://schemas.microsoft.com/office/drawing/2014/main" id="{D7D66536-D2D3-5012-1413-68338AD147A0}"/>
              </a:ext>
            </a:extLst>
          </p:cNvPr>
          <p:cNvSpPr/>
          <p:nvPr/>
        </p:nvSpPr>
        <p:spPr>
          <a:xfrm>
            <a:off x="234845" y="1843145"/>
            <a:ext cx="8565066" cy="1169551"/>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Consultatieve verkoop is de verkooptechniek die zich richt op hoe de deal of business case er voor de klant uitziet in plaats van wat er wordt verkocht. In tegenstelling tot Value </a:t>
            </a:r>
            <a:r>
              <a:rPr lang="nl-NL" sz="1000" dirty="0" err="1">
                <a:latin typeface="Trebuchet MS" panose="020B0603020202020204" pitchFamily="34" charset="0"/>
              </a:rPr>
              <a:t>Selling</a:t>
            </a:r>
            <a:r>
              <a:rPr lang="nl-NL" sz="1000" dirty="0">
                <a:latin typeface="Trebuchet MS" panose="020B0603020202020204" pitchFamily="34" charset="0"/>
              </a:rPr>
              <a:t> (zie 4) zijn sales mensen die Consultatieve verkoopvaardigheden gebruiken meer gericht op de problematiek en uitdagingen van klanten in hun markten. Goede consultatieve verkopers zijn beter in staat de vraag achter de vraag te achterhalen, terwijl de ‘Value </a:t>
            </a:r>
            <a:r>
              <a:rPr lang="nl-NL" sz="1000" dirty="0" err="1">
                <a:latin typeface="Trebuchet MS" panose="020B0603020202020204" pitchFamily="34" charset="0"/>
              </a:rPr>
              <a:t>Sellers</a:t>
            </a:r>
            <a:r>
              <a:rPr lang="nl-NL" sz="1000" dirty="0">
                <a:latin typeface="Trebuchet MS" panose="020B0603020202020204" pitchFamily="34" charset="0"/>
              </a:rPr>
              <a:t>’ zich meer richten op de waarde van hun producten en diensten voor de klant. Om doeltreffend te zijn moeten consultatieve verkopers in staat zijn om empathische relaties te bouwen; deze relaties zijn gebaseerd op wederzijds vertrouwen en gedeelde verantwoordelijkheid. Juist hierdoor zijn ze beter in staat kritische vragen te stellen en de redenen achter de behoefte goed te analyseren. </a:t>
            </a:r>
          </a:p>
        </p:txBody>
      </p:sp>
      <p:sp>
        <p:nvSpPr>
          <p:cNvPr id="24" name="Rechthoek 3">
            <a:extLst>
              <a:ext uri="{FF2B5EF4-FFF2-40B4-BE49-F238E27FC236}">
                <a16:creationId xmlns:a16="http://schemas.microsoft.com/office/drawing/2014/main" id="{048E5EC5-AAB4-5E6C-7F0C-9EBFFDFB683F}"/>
              </a:ext>
            </a:extLst>
          </p:cNvPr>
          <p:cNvSpPr/>
          <p:nvPr/>
        </p:nvSpPr>
        <p:spPr>
          <a:xfrm>
            <a:off x="234845" y="3160926"/>
            <a:ext cx="4470659" cy="27699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6de Versnelling: Het verkoopproces &amp; CRM </a:t>
            </a:r>
            <a:endParaRPr lang="nl-NL" sz="1200" b="1" dirty="0">
              <a:latin typeface="Trebuchet MS" panose="020B0603020202020204" pitchFamily="34" charset="0"/>
            </a:endParaRPr>
          </a:p>
        </p:txBody>
      </p:sp>
      <p:sp>
        <p:nvSpPr>
          <p:cNvPr id="25" name="Rechthoek 4">
            <a:extLst>
              <a:ext uri="{FF2B5EF4-FFF2-40B4-BE49-F238E27FC236}">
                <a16:creationId xmlns:a16="http://schemas.microsoft.com/office/drawing/2014/main" id="{4785DA41-BA76-085D-76D1-B282A3A614BC}"/>
              </a:ext>
            </a:extLst>
          </p:cNvPr>
          <p:cNvSpPr/>
          <p:nvPr/>
        </p:nvSpPr>
        <p:spPr>
          <a:xfrm>
            <a:off x="234846" y="3443542"/>
            <a:ext cx="8565066" cy="1015663"/>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Het verkoopproces kan worden gedefinieerd als een systeem dat er voor zorgt dat relevante informatie beschikbaar is, waardoor sales mensen beter in staat zijn te sturen op deals, winkansen en conversieratio’s in hun ‘</a:t>
            </a:r>
            <a:r>
              <a:rPr lang="nl-NL" sz="1000" dirty="0" err="1">
                <a:latin typeface="Trebuchet MS" panose="020B0603020202020204" pitchFamily="34" charset="0"/>
              </a:rPr>
              <a:t>funnel</a:t>
            </a:r>
            <a:r>
              <a:rPr lang="nl-NL" sz="1000" dirty="0">
                <a:latin typeface="Trebuchet MS" panose="020B0603020202020204" pitchFamily="34" charset="0"/>
              </a:rPr>
              <a:t>’. Het Sales proces geeft hierbij een helder overzicht van alle deals in de diverse fases tijdens de verkoopcyclus. Dit is vanaf het eerste contact tot de uiteindelijke order of sluiten van een contract en service management. </a:t>
            </a:r>
          </a:p>
          <a:p>
            <a:r>
              <a:rPr lang="nl-NL" sz="1000" dirty="0">
                <a:latin typeface="Trebuchet MS" panose="020B0603020202020204" pitchFamily="34" charset="0"/>
              </a:rPr>
              <a:t>Een goed beschreven en gedocumenteerd Salesproces is hiermee een vitaal instrument om je efficiency en effectiviteit te verbeteren. Een belangrijk onderdeel van dit proces is het beheren van alle relevante klantgegevens in een CRM (Customer </a:t>
            </a:r>
            <a:r>
              <a:rPr lang="nl-NL" sz="1000" dirty="0" err="1">
                <a:latin typeface="Trebuchet MS" panose="020B0603020202020204" pitchFamily="34" charset="0"/>
              </a:rPr>
              <a:t>Relationship</a:t>
            </a:r>
            <a:r>
              <a:rPr lang="nl-NL" sz="1000" dirty="0">
                <a:latin typeface="Trebuchet MS" panose="020B0603020202020204" pitchFamily="34" charset="0"/>
              </a:rPr>
              <a:t> Management) systeem. </a:t>
            </a:r>
          </a:p>
        </p:txBody>
      </p:sp>
    </p:spTree>
    <p:extLst>
      <p:ext uri="{BB962C8B-B14F-4D97-AF65-F5344CB8AC3E}">
        <p14:creationId xmlns:p14="http://schemas.microsoft.com/office/powerpoint/2010/main" val="1554479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err="1">
                <a:solidFill>
                  <a:schemeClr val="bg1"/>
                </a:solidFill>
                <a:latin typeface="Aller" panose="02000803040000020004" pitchFamily="2" charset="0"/>
              </a:rPr>
              <a:t>Definities</a:t>
            </a:r>
            <a:r>
              <a:rPr lang="en-US" dirty="0">
                <a:solidFill>
                  <a:schemeClr val="bg1"/>
                </a:solidFill>
                <a:latin typeface="Aller" panose="02000803040000020004" pitchFamily="2" charset="0"/>
              </a:rPr>
              <a:t> van de </a:t>
            </a:r>
            <a:r>
              <a:rPr lang="en-US" dirty="0" err="1">
                <a:solidFill>
                  <a:schemeClr val="bg1"/>
                </a:solidFill>
                <a:latin typeface="Aller" panose="02000803040000020004" pitchFamily="2" charset="0"/>
              </a:rPr>
              <a:t>competenties</a:t>
            </a:r>
            <a:endParaRPr lang="en-US" dirty="0">
              <a:solidFill>
                <a:schemeClr val="bg1"/>
              </a:solidFill>
              <a:latin typeface="Aller" panose="02000803040000020004" pitchFamily="2" charset="0"/>
            </a:endParaRP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26</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14" name="Rechthoek 1">
            <a:extLst>
              <a:ext uri="{FF2B5EF4-FFF2-40B4-BE49-F238E27FC236}">
                <a16:creationId xmlns:a16="http://schemas.microsoft.com/office/drawing/2014/main" id="{3E38E7AC-7AEF-7CE7-8A40-D9D00F361A32}"/>
              </a:ext>
            </a:extLst>
          </p:cNvPr>
          <p:cNvSpPr/>
          <p:nvPr/>
        </p:nvSpPr>
        <p:spPr>
          <a:xfrm>
            <a:off x="344088" y="1617699"/>
            <a:ext cx="3715499" cy="27699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7de Versnelling: Onderhandelen &amp; deals sluiten </a:t>
            </a:r>
            <a:endParaRPr lang="nl-NL" sz="1200" b="1" dirty="0">
              <a:latin typeface="Trebuchet MS" panose="020B0603020202020204" pitchFamily="34" charset="0"/>
            </a:endParaRPr>
          </a:p>
        </p:txBody>
      </p:sp>
      <p:sp>
        <p:nvSpPr>
          <p:cNvPr id="15" name="Rechthoek 2">
            <a:extLst>
              <a:ext uri="{FF2B5EF4-FFF2-40B4-BE49-F238E27FC236}">
                <a16:creationId xmlns:a16="http://schemas.microsoft.com/office/drawing/2014/main" id="{C0D7D73E-B86C-4089-2CC1-962E0FD25C29}"/>
              </a:ext>
            </a:extLst>
          </p:cNvPr>
          <p:cNvSpPr/>
          <p:nvPr/>
        </p:nvSpPr>
        <p:spPr>
          <a:xfrm>
            <a:off x="307497" y="1894697"/>
            <a:ext cx="8492415" cy="1169551"/>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Bijna klaar en je kan de winst al ruiken. Uiteindelijk schakel je nu door naar de 7e versnelling en dat zijn de finale onderhandelingen om de deal of het contract te sluiten. Dit is het moment waarop je de regelrechte confrontatie aangaat met de inkoopafdeling of de budgethouder om een overeenkomst te bereiken waarin iedereen zich kan vinden. Zelfs ervaren sales professionals die voldoende training hebben gekregen, blijven dit desondanks lastig vinden. Deze 7e versnelling is daarmee de enige fase die er feitelijk voor zorgt dat je je doelen bereikt. Met deze competentie meten we hoe goed je de onderhandelingsposities kunt beoordelen en hoe goed je in staat bent om toe te werken naar een win-win oplossing voor beide partijen. Het verbeteren van deze vaardigheid heeft een directe impact op de hoeveelheid deals die je afsluit tijdens de verkoopcyclus en daarmee de winstbijdrage voor je organisatie. </a:t>
            </a:r>
          </a:p>
        </p:txBody>
      </p:sp>
      <p:sp>
        <p:nvSpPr>
          <p:cNvPr id="17" name="Rechthoek 3">
            <a:extLst>
              <a:ext uri="{FF2B5EF4-FFF2-40B4-BE49-F238E27FC236}">
                <a16:creationId xmlns:a16="http://schemas.microsoft.com/office/drawing/2014/main" id="{71CE091D-B860-CC2A-106D-BC7ABBED9196}"/>
              </a:ext>
            </a:extLst>
          </p:cNvPr>
          <p:cNvSpPr/>
          <p:nvPr/>
        </p:nvSpPr>
        <p:spPr>
          <a:xfrm>
            <a:off x="344088" y="3341246"/>
            <a:ext cx="5388334" cy="27699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8ste Versnelling: </a:t>
            </a:r>
            <a:r>
              <a:rPr lang="nl-NL" sz="1200" b="1" dirty="0" err="1">
                <a:solidFill>
                  <a:srgbClr val="6B2B72"/>
                </a:solidFill>
                <a:latin typeface="Trebuchet MS" panose="020B0603020202020204" pitchFamily="34" charset="0"/>
              </a:rPr>
              <a:t>Farming</a:t>
            </a:r>
            <a:r>
              <a:rPr lang="nl-NL" sz="1200" b="1" dirty="0">
                <a:solidFill>
                  <a:srgbClr val="6B2B72"/>
                </a:solidFill>
                <a:latin typeface="Trebuchet MS" panose="020B0603020202020204" pitchFamily="34" charset="0"/>
              </a:rPr>
              <a:t>; Service &amp; Account management vaardigheden </a:t>
            </a:r>
            <a:endParaRPr lang="nl-NL" sz="1200" b="1" dirty="0">
              <a:latin typeface="Trebuchet MS" panose="020B0603020202020204" pitchFamily="34" charset="0"/>
            </a:endParaRPr>
          </a:p>
        </p:txBody>
      </p:sp>
      <p:sp>
        <p:nvSpPr>
          <p:cNvPr id="18" name="Rechthoek 4">
            <a:extLst>
              <a:ext uri="{FF2B5EF4-FFF2-40B4-BE49-F238E27FC236}">
                <a16:creationId xmlns:a16="http://schemas.microsoft.com/office/drawing/2014/main" id="{F94D43DC-96EE-52CB-60F6-93DC80CBE641}"/>
              </a:ext>
            </a:extLst>
          </p:cNvPr>
          <p:cNvSpPr/>
          <p:nvPr/>
        </p:nvSpPr>
        <p:spPr>
          <a:xfrm>
            <a:off x="307497" y="3607116"/>
            <a:ext cx="8414981" cy="1015663"/>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Service &amp; Account management richt zich op de verbetering van klanttevredenheid en het verhogen van de klant-retentie. Nadat een nieuw contract is getekend en de levering is geschied, begint de fase om het account te laten groeien en verder uit te bouwen. Omdat de acquisitie kosten hoog zijn en een groter zakelijk risico vormen, is het zinvol om je te concentreren op de ontwikkeling van bestaande accounts om zo te proberen de "share of wallet" te verhogen en schaalvoordelen te realiseren. </a:t>
            </a:r>
          </a:p>
          <a:p>
            <a:r>
              <a:rPr lang="nl-NL" sz="1000" dirty="0">
                <a:latin typeface="Trebuchet MS" panose="020B0603020202020204" pitchFamily="34" charset="0"/>
              </a:rPr>
              <a:t>Een strategie om via bestaande klanten je omzet te laten groeien wordt ook wel ‘Account </a:t>
            </a:r>
            <a:r>
              <a:rPr lang="nl-NL" sz="1000" dirty="0" err="1">
                <a:latin typeface="Trebuchet MS" panose="020B0603020202020204" pitchFamily="34" charset="0"/>
              </a:rPr>
              <a:t>Referrals</a:t>
            </a:r>
            <a:r>
              <a:rPr lang="nl-NL" sz="1000" dirty="0">
                <a:latin typeface="Trebuchet MS" panose="020B0603020202020204" pitchFamily="34" charset="0"/>
              </a:rPr>
              <a:t>’ genoemd. Een voorbeeld hiervan is wanneer bestaande klanten zo enthousiast worden dat ze jouw bedrijf aan hun vrienden en goede relaties aanbevelen. </a:t>
            </a:r>
          </a:p>
        </p:txBody>
      </p:sp>
    </p:spTree>
    <p:extLst>
      <p:ext uri="{BB962C8B-B14F-4D97-AF65-F5344CB8AC3E}">
        <p14:creationId xmlns:p14="http://schemas.microsoft.com/office/powerpoint/2010/main" val="1055795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err="1">
                <a:solidFill>
                  <a:schemeClr val="bg1"/>
                </a:solidFill>
                <a:latin typeface="Aller" panose="02000803040000020004" pitchFamily="2" charset="0"/>
              </a:rPr>
              <a:t>Definities</a:t>
            </a:r>
            <a:r>
              <a:rPr lang="en-US" dirty="0">
                <a:solidFill>
                  <a:schemeClr val="bg1"/>
                </a:solidFill>
                <a:latin typeface="Aller" panose="02000803040000020004" pitchFamily="2" charset="0"/>
              </a:rPr>
              <a:t> van de </a:t>
            </a:r>
            <a:r>
              <a:rPr lang="en-US" dirty="0" err="1">
                <a:solidFill>
                  <a:schemeClr val="bg1"/>
                </a:solidFill>
                <a:latin typeface="Aller" panose="02000803040000020004" pitchFamily="2" charset="0"/>
              </a:rPr>
              <a:t>competenties</a:t>
            </a:r>
            <a:endParaRPr lang="en-US" dirty="0">
              <a:solidFill>
                <a:schemeClr val="bg1"/>
              </a:solidFill>
              <a:latin typeface="Aller" panose="02000803040000020004" pitchFamily="2" charset="0"/>
            </a:endParaRP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793892"/>
            <a:ext cx="817118" cy="300082"/>
            <a:chOff x="11043849" y="6311656"/>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334469" y="6311656"/>
              <a:ext cx="572782"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27</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16" name="Rechthoek 1">
            <a:extLst>
              <a:ext uri="{FF2B5EF4-FFF2-40B4-BE49-F238E27FC236}">
                <a16:creationId xmlns:a16="http://schemas.microsoft.com/office/drawing/2014/main" id="{C01FE26A-EA74-30F5-D73C-DDA9E6A4048D}"/>
              </a:ext>
            </a:extLst>
          </p:cNvPr>
          <p:cNvSpPr/>
          <p:nvPr/>
        </p:nvSpPr>
        <p:spPr>
          <a:xfrm>
            <a:off x="3461870" y="1242137"/>
            <a:ext cx="2191759" cy="276999"/>
          </a:xfrm>
          <a:prstGeom prst="rect">
            <a:avLst/>
          </a:prstGeom>
          <a:solidFill>
            <a:schemeClr val="accent2"/>
          </a:solidFill>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FFFFFF"/>
                </a:solidFill>
                <a:latin typeface="Trebuchet MS" panose="020B0603020202020204" pitchFamily="34" charset="0"/>
              </a:rPr>
              <a:t>Ontwikkeling &amp; Acceleratie</a:t>
            </a:r>
            <a:endParaRPr lang="nl-NL" sz="1200" dirty="0">
              <a:latin typeface="Trebuchet MS" panose="020B0603020202020204" pitchFamily="34" charset="0"/>
            </a:endParaRPr>
          </a:p>
        </p:txBody>
      </p:sp>
      <p:sp>
        <p:nvSpPr>
          <p:cNvPr id="19" name="Rechthoek 2">
            <a:extLst>
              <a:ext uri="{FF2B5EF4-FFF2-40B4-BE49-F238E27FC236}">
                <a16:creationId xmlns:a16="http://schemas.microsoft.com/office/drawing/2014/main" id="{BF687659-3CAE-9269-B877-E1999D0DBFD0}"/>
              </a:ext>
            </a:extLst>
          </p:cNvPr>
          <p:cNvSpPr/>
          <p:nvPr/>
        </p:nvSpPr>
        <p:spPr>
          <a:xfrm>
            <a:off x="298679" y="1724665"/>
            <a:ext cx="2014191" cy="27699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Ontwikkel potentieel </a:t>
            </a:r>
            <a:endParaRPr lang="nl-NL" sz="1200" b="1" dirty="0">
              <a:latin typeface="Trebuchet MS" panose="020B0603020202020204" pitchFamily="34" charset="0"/>
            </a:endParaRPr>
          </a:p>
        </p:txBody>
      </p:sp>
      <p:sp>
        <p:nvSpPr>
          <p:cNvPr id="20" name="Rechthoek 3">
            <a:extLst>
              <a:ext uri="{FF2B5EF4-FFF2-40B4-BE49-F238E27FC236}">
                <a16:creationId xmlns:a16="http://schemas.microsoft.com/office/drawing/2014/main" id="{32274180-E614-E897-BEB3-63A8BDF59A8E}"/>
              </a:ext>
            </a:extLst>
          </p:cNvPr>
          <p:cNvSpPr/>
          <p:nvPr/>
        </p:nvSpPr>
        <p:spPr>
          <a:xfrm>
            <a:off x="315589" y="1948102"/>
            <a:ext cx="8484323" cy="861774"/>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Deze score bestaat uit je bereidwilligheid en openheid om nieuwe initiatieven te ontplooien. Daarnaast je vermogen en wil om zowel je sales </a:t>
            </a:r>
            <a:r>
              <a:rPr lang="nl-NL" sz="1000" dirty="0" err="1">
                <a:latin typeface="Trebuchet MS" panose="020B0603020202020204" pitchFamily="34" charset="0"/>
              </a:rPr>
              <a:t>mindset</a:t>
            </a:r>
            <a:r>
              <a:rPr lang="nl-NL" sz="1000" dirty="0">
                <a:latin typeface="Trebuchet MS" panose="020B0603020202020204" pitchFamily="34" charset="0"/>
              </a:rPr>
              <a:t> als je sales competenties verder te ontwikkelen. Vaak scoren senior sales-professionals hier lager dan relatief jongere en minder ervaren collega`s. Het is belangrijk om te beseffen dat voor ontwikkel potentieel de al opgedane ervaring of ontwikkelde vaardigheden niet meetellen. Een goed begrip van het ontwikkelingspotentieel helpt bij het samenstellen van een goed sales team en het kiezen van de juiste ontwikkelingsprioriteiten. </a:t>
            </a:r>
          </a:p>
        </p:txBody>
      </p:sp>
      <p:sp>
        <p:nvSpPr>
          <p:cNvPr id="21" name="Rechthoek 4">
            <a:extLst>
              <a:ext uri="{FF2B5EF4-FFF2-40B4-BE49-F238E27FC236}">
                <a16:creationId xmlns:a16="http://schemas.microsoft.com/office/drawing/2014/main" id="{921E50B1-A8B4-E3F9-E24B-6901556510ED}"/>
              </a:ext>
            </a:extLst>
          </p:cNvPr>
          <p:cNvSpPr/>
          <p:nvPr/>
        </p:nvSpPr>
        <p:spPr>
          <a:xfrm>
            <a:off x="303087" y="2910202"/>
            <a:ext cx="1002687" cy="27699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Ambitie </a:t>
            </a:r>
            <a:endParaRPr lang="nl-NL" sz="1200" b="1" dirty="0">
              <a:latin typeface="Trebuchet MS" panose="020B0603020202020204" pitchFamily="34" charset="0"/>
            </a:endParaRPr>
          </a:p>
        </p:txBody>
      </p:sp>
      <p:sp>
        <p:nvSpPr>
          <p:cNvPr id="22" name="Rechthoek 6">
            <a:extLst>
              <a:ext uri="{FF2B5EF4-FFF2-40B4-BE49-F238E27FC236}">
                <a16:creationId xmlns:a16="http://schemas.microsoft.com/office/drawing/2014/main" id="{1E6BEE2A-15CB-F6D5-6B99-D2AF71771CB0}"/>
              </a:ext>
            </a:extLst>
          </p:cNvPr>
          <p:cNvSpPr/>
          <p:nvPr/>
        </p:nvSpPr>
        <p:spPr>
          <a:xfrm>
            <a:off x="283279" y="3100512"/>
            <a:ext cx="3526928" cy="246221"/>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Je ambitie om je carrière in sales verder te ontwikkelen. </a:t>
            </a:r>
          </a:p>
        </p:txBody>
      </p:sp>
      <p:sp>
        <p:nvSpPr>
          <p:cNvPr id="23" name="Rechthoek 7">
            <a:extLst>
              <a:ext uri="{FF2B5EF4-FFF2-40B4-BE49-F238E27FC236}">
                <a16:creationId xmlns:a16="http://schemas.microsoft.com/office/drawing/2014/main" id="{7ECB3630-A155-8E53-5910-903B856F9C5F}"/>
              </a:ext>
            </a:extLst>
          </p:cNvPr>
          <p:cNvSpPr/>
          <p:nvPr/>
        </p:nvSpPr>
        <p:spPr>
          <a:xfrm>
            <a:off x="315589" y="3411915"/>
            <a:ext cx="2014189" cy="27699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Professionele Hygiëne </a:t>
            </a:r>
            <a:endParaRPr lang="nl-NL" sz="1200" b="1" dirty="0">
              <a:latin typeface="Trebuchet MS" panose="020B0603020202020204" pitchFamily="34" charset="0"/>
            </a:endParaRPr>
          </a:p>
        </p:txBody>
      </p:sp>
      <p:sp>
        <p:nvSpPr>
          <p:cNvPr id="24" name="Rechthoek 8">
            <a:extLst>
              <a:ext uri="{FF2B5EF4-FFF2-40B4-BE49-F238E27FC236}">
                <a16:creationId xmlns:a16="http://schemas.microsoft.com/office/drawing/2014/main" id="{B7E27C15-3D06-1E63-8974-E717CA49B5E0}"/>
              </a:ext>
            </a:extLst>
          </p:cNvPr>
          <p:cNvSpPr/>
          <p:nvPr/>
        </p:nvSpPr>
        <p:spPr>
          <a:xfrm>
            <a:off x="298679" y="3638832"/>
            <a:ext cx="4037200" cy="132343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Hiermee wordt de mate en neiging tot professionaliteit en het werken en naleven van gestandaardiseerde werkprocedures, bedoeld. Met een hoge mate van Professional </a:t>
            </a:r>
            <a:r>
              <a:rPr lang="nl-NL" sz="1000" dirty="0" err="1">
                <a:latin typeface="Trebuchet MS" panose="020B0603020202020204" pitchFamily="34" charset="0"/>
              </a:rPr>
              <a:t>Hygiëne</a:t>
            </a:r>
            <a:r>
              <a:rPr lang="nl-NL" sz="1000" dirty="0">
                <a:latin typeface="Trebuchet MS" panose="020B0603020202020204" pitchFamily="34" charset="0"/>
              </a:rPr>
              <a:t> wordt je sneller beschouwd als eerlijk (je komt je afspraken na) en krijg je sneller een stem in ethische en persoonlijke kwesties. In sales zie je bij een hoge mate van Professional </a:t>
            </a:r>
            <a:r>
              <a:rPr lang="nl-NL" sz="1000" dirty="0" err="1">
                <a:latin typeface="Trebuchet MS" panose="020B0603020202020204" pitchFamily="34" charset="0"/>
              </a:rPr>
              <a:t>Hygiëne</a:t>
            </a:r>
            <a:r>
              <a:rPr lang="nl-NL" sz="1000" dirty="0">
                <a:latin typeface="Trebuchet MS" panose="020B0603020202020204" pitchFamily="34" charset="0"/>
              </a:rPr>
              <a:t> vaak een grondige voorbereiding, wordt er nagedacht over de consequenties voordat er besloten wordt en worden risico`s zoveel mogelijk vermeden. </a:t>
            </a:r>
          </a:p>
        </p:txBody>
      </p:sp>
      <p:sp>
        <p:nvSpPr>
          <p:cNvPr id="25" name="Rechthoek 9">
            <a:extLst>
              <a:ext uri="{FF2B5EF4-FFF2-40B4-BE49-F238E27FC236}">
                <a16:creationId xmlns:a16="http://schemas.microsoft.com/office/drawing/2014/main" id="{75EFC280-E2F5-893D-AF1C-6097FE8D8EF1}"/>
              </a:ext>
            </a:extLst>
          </p:cNvPr>
          <p:cNvSpPr/>
          <p:nvPr/>
        </p:nvSpPr>
        <p:spPr>
          <a:xfrm>
            <a:off x="89738" y="6467216"/>
            <a:ext cx="708848" cy="246221"/>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solidFill>
                  <a:srgbClr val="6B2B72"/>
                </a:solidFill>
                <a:latin typeface="Trebuchet MS" panose="020B0603020202020204" pitchFamily="34" charset="0"/>
              </a:rPr>
              <a:t>Ervaring </a:t>
            </a:r>
            <a:endParaRPr lang="nl-NL" sz="1000" dirty="0">
              <a:latin typeface="Trebuchet MS" panose="020B0603020202020204" pitchFamily="34" charset="0"/>
            </a:endParaRPr>
          </a:p>
        </p:txBody>
      </p:sp>
      <p:sp>
        <p:nvSpPr>
          <p:cNvPr id="26" name="Rechthoek 10">
            <a:extLst>
              <a:ext uri="{FF2B5EF4-FFF2-40B4-BE49-F238E27FC236}">
                <a16:creationId xmlns:a16="http://schemas.microsoft.com/office/drawing/2014/main" id="{C90AD0B4-1F29-F56C-F0A0-23748C6F82AC}"/>
              </a:ext>
            </a:extLst>
          </p:cNvPr>
          <p:cNvSpPr/>
          <p:nvPr/>
        </p:nvSpPr>
        <p:spPr>
          <a:xfrm>
            <a:off x="89738" y="6847065"/>
            <a:ext cx="11517818" cy="246221"/>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Voor starters in sales is dit minder relevant, maar een specifieke kennis van de industrie of sector kan bepalend zijn om de concurrentie te verslaan. </a:t>
            </a:r>
          </a:p>
        </p:txBody>
      </p:sp>
      <p:sp>
        <p:nvSpPr>
          <p:cNvPr id="27" name="Rechthoek 1">
            <a:extLst>
              <a:ext uri="{FF2B5EF4-FFF2-40B4-BE49-F238E27FC236}">
                <a16:creationId xmlns:a16="http://schemas.microsoft.com/office/drawing/2014/main" id="{9F602A30-6C43-0168-7C13-97F0EAC5791D}"/>
              </a:ext>
            </a:extLst>
          </p:cNvPr>
          <p:cNvSpPr/>
          <p:nvPr/>
        </p:nvSpPr>
        <p:spPr>
          <a:xfrm>
            <a:off x="4557750" y="2950934"/>
            <a:ext cx="1124790" cy="27699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Reputatie </a:t>
            </a:r>
            <a:endParaRPr lang="nl-NL" sz="1200" b="1" dirty="0">
              <a:latin typeface="Trebuchet MS" panose="020B0603020202020204" pitchFamily="34" charset="0"/>
            </a:endParaRPr>
          </a:p>
        </p:txBody>
      </p:sp>
      <p:sp>
        <p:nvSpPr>
          <p:cNvPr id="28" name="Rechthoek 2">
            <a:extLst>
              <a:ext uri="{FF2B5EF4-FFF2-40B4-BE49-F238E27FC236}">
                <a16:creationId xmlns:a16="http://schemas.microsoft.com/office/drawing/2014/main" id="{F8C255D1-47D0-D60D-35BB-4BD56979CC82}"/>
              </a:ext>
            </a:extLst>
          </p:cNvPr>
          <p:cNvSpPr/>
          <p:nvPr/>
        </p:nvSpPr>
        <p:spPr>
          <a:xfrm>
            <a:off x="4572000" y="3161809"/>
            <a:ext cx="4588182" cy="861774"/>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Je reputatie in bepaalde markten of segmenten, vormt ongetwijfeld een belangrijk onderdeel van het te verwachten resultaat dat je zult halen. Een goede reputatie betekent meestal kortere sales-cycli, je zit eerder aan tafel waar de besluiten worden genomen, betere toegang tot het besluitvormingsorgaan en dus een grotere kans om de deal te sluiten. </a:t>
            </a:r>
          </a:p>
        </p:txBody>
      </p:sp>
      <p:sp>
        <p:nvSpPr>
          <p:cNvPr id="29" name="Rechthoek 3">
            <a:extLst>
              <a:ext uri="{FF2B5EF4-FFF2-40B4-BE49-F238E27FC236}">
                <a16:creationId xmlns:a16="http://schemas.microsoft.com/office/drawing/2014/main" id="{D22AB2EA-748F-433C-3F81-AA83F241A1CB}"/>
              </a:ext>
            </a:extLst>
          </p:cNvPr>
          <p:cNvSpPr/>
          <p:nvPr/>
        </p:nvSpPr>
        <p:spPr>
          <a:xfrm>
            <a:off x="4557750" y="4075412"/>
            <a:ext cx="1836890" cy="276999"/>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dirty="0">
                <a:solidFill>
                  <a:srgbClr val="6B2B72"/>
                </a:solidFill>
                <a:latin typeface="Trebuchet MS" panose="020B0603020202020204" pitchFamily="34" charset="0"/>
              </a:rPr>
              <a:t>Consistentiescore </a:t>
            </a:r>
            <a:endParaRPr lang="nl-NL" sz="1200" b="1" dirty="0">
              <a:latin typeface="Trebuchet MS" panose="020B0603020202020204" pitchFamily="34" charset="0"/>
            </a:endParaRPr>
          </a:p>
        </p:txBody>
      </p:sp>
      <p:sp>
        <p:nvSpPr>
          <p:cNvPr id="30" name="Rechthoek 4">
            <a:extLst>
              <a:ext uri="{FF2B5EF4-FFF2-40B4-BE49-F238E27FC236}">
                <a16:creationId xmlns:a16="http://schemas.microsoft.com/office/drawing/2014/main" id="{AB10E768-E259-384C-DEAD-7A535EA2E883}"/>
              </a:ext>
            </a:extLst>
          </p:cNvPr>
          <p:cNvSpPr/>
          <p:nvPr/>
        </p:nvSpPr>
        <p:spPr>
          <a:xfrm>
            <a:off x="4577247" y="4276521"/>
            <a:ext cx="4314971" cy="400110"/>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dirty="0">
                <a:latin typeface="Trebuchet MS" panose="020B0603020202020204" pitchFamily="34" charset="0"/>
              </a:rPr>
              <a:t>De consistentie van je antwoorden wordt gemeten door de mate waarin gelijkluidende vragen consistent zijn ingevuld.</a:t>
            </a:r>
          </a:p>
        </p:txBody>
      </p:sp>
    </p:spTree>
    <p:extLst>
      <p:ext uri="{BB962C8B-B14F-4D97-AF65-F5344CB8AC3E}">
        <p14:creationId xmlns:p14="http://schemas.microsoft.com/office/powerpoint/2010/main" val="3061697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458E6E1C-C1DC-4A37-87E2-33CDC6A09BE3}"/>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l="15104" t="-346" r="9380" b="-346"/>
          <a:stretch/>
        </p:blipFill>
        <p:spPr>
          <a:xfrm>
            <a:off x="2412649" y="-1"/>
            <a:ext cx="6731352" cy="5155705"/>
          </a:xfrm>
          <a:prstGeom prst="rect">
            <a:avLst/>
          </a:prstGeom>
        </p:spPr>
      </p:pic>
      <p:sp>
        <p:nvSpPr>
          <p:cNvPr id="6" name="Rectangle 5">
            <a:extLst>
              <a:ext uri="{FF2B5EF4-FFF2-40B4-BE49-F238E27FC236}">
                <a16:creationId xmlns:a16="http://schemas.microsoft.com/office/drawing/2014/main" id="{915ABB14-7701-4589-A628-19102A0D7219}"/>
              </a:ext>
            </a:extLst>
          </p:cNvPr>
          <p:cNvSpPr/>
          <p:nvPr/>
        </p:nvSpPr>
        <p:spPr>
          <a:xfrm>
            <a:off x="-85115" y="12204"/>
            <a:ext cx="2560707" cy="5143500"/>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prstClr val="black"/>
              </a:solidFill>
              <a:latin typeface="Calibri" panose="020F0502020204030204"/>
            </a:endParaRPr>
          </a:p>
        </p:txBody>
      </p:sp>
      <p:sp>
        <p:nvSpPr>
          <p:cNvPr id="70" name="TextBox 69">
            <a:extLst>
              <a:ext uri="{FF2B5EF4-FFF2-40B4-BE49-F238E27FC236}">
                <a16:creationId xmlns:a16="http://schemas.microsoft.com/office/drawing/2014/main" id="{9D30B38E-3790-45E1-AEE8-AAAB3E99CB53}"/>
              </a:ext>
            </a:extLst>
          </p:cNvPr>
          <p:cNvSpPr txBox="1"/>
          <p:nvPr/>
        </p:nvSpPr>
        <p:spPr>
          <a:xfrm>
            <a:off x="654991" y="1902336"/>
            <a:ext cx="2153126" cy="1541063"/>
          </a:xfrm>
          <a:prstGeom prst="rect">
            <a:avLst/>
          </a:prstGeom>
          <a:noFill/>
          <a:ln w="38100">
            <a:noFill/>
            <a:prstDash val="solid"/>
          </a:ln>
        </p:spPr>
        <p:txBody>
          <a:bodyPr wrap="square" rtlCol="0">
            <a:spAutoFit/>
          </a:bodyPr>
          <a:lstStyle/>
          <a:p>
            <a:pPr defTabSz="685800">
              <a:lnSpc>
                <a:spcPct val="150000"/>
              </a:lnSpc>
            </a:pPr>
            <a:r>
              <a:rPr lang="en-AU" sz="1200" b="1" dirty="0">
                <a:solidFill>
                  <a:prstClr val="white"/>
                </a:solidFill>
                <a:latin typeface="+mj-lt"/>
                <a:hlinkClick r:id="rId3">
                  <a:extLst>
                    <a:ext uri="{A12FA001-AC4F-418D-AE19-62706E023703}">
                      <ahyp:hlinkClr xmlns:ahyp="http://schemas.microsoft.com/office/drawing/2018/hyperlinkcolor" val="tx"/>
                    </a:ext>
                  </a:extLst>
                </a:hlinkClick>
              </a:rPr>
              <a:t>www.salesstep.com</a:t>
            </a:r>
            <a:endParaRPr lang="en-AU" sz="1200" b="1" dirty="0">
              <a:solidFill>
                <a:prstClr val="white"/>
              </a:solidFill>
              <a:latin typeface="+mj-lt"/>
            </a:endParaRPr>
          </a:p>
          <a:p>
            <a:pPr defTabSz="685800">
              <a:lnSpc>
                <a:spcPct val="150000"/>
              </a:lnSpc>
            </a:pPr>
            <a:r>
              <a:rPr lang="en-AU" sz="1200" b="1" dirty="0">
                <a:solidFill>
                  <a:prstClr val="white"/>
                </a:solidFill>
                <a:latin typeface="+mj-lt"/>
                <a:hlinkClick r:id="rId4">
                  <a:extLst>
                    <a:ext uri="{A12FA001-AC4F-418D-AE19-62706E023703}">
                      <ahyp:hlinkClr xmlns:ahyp="http://schemas.microsoft.com/office/drawing/2018/hyperlinkcolor" val="tx"/>
                    </a:ext>
                  </a:extLst>
                </a:hlinkClick>
              </a:rPr>
              <a:t>info@salesstep.com</a:t>
            </a:r>
            <a:endParaRPr lang="en-AU" sz="1200" b="1" dirty="0">
              <a:solidFill>
                <a:prstClr val="white"/>
              </a:solidFill>
              <a:latin typeface="+mj-lt"/>
            </a:endParaRPr>
          </a:p>
          <a:p>
            <a:pPr defTabSz="685800">
              <a:lnSpc>
                <a:spcPct val="150000"/>
              </a:lnSpc>
            </a:pPr>
            <a:r>
              <a:rPr lang="en-AU" sz="1200" b="1" dirty="0" err="1">
                <a:solidFill>
                  <a:prstClr val="white"/>
                </a:solidFill>
                <a:latin typeface="+mj-lt"/>
              </a:rPr>
              <a:t>Singel</a:t>
            </a:r>
            <a:r>
              <a:rPr lang="en-AU" sz="1200" b="1" dirty="0">
                <a:solidFill>
                  <a:prstClr val="white"/>
                </a:solidFill>
                <a:latin typeface="+mj-lt"/>
              </a:rPr>
              <a:t> 39-G </a:t>
            </a:r>
          </a:p>
          <a:p>
            <a:pPr defTabSz="685800"/>
            <a:r>
              <a:rPr lang="en-AU" sz="1200" b="1" dirty="0">
                <a:solidFill>
                  <a:prstClr val="white"/>
                </a:solidFill>
                <a:latin typeface="+mj-lt"/>
              </a:rPr>
              <a:t>1012VC Amsterdam</a:t>
            </a:r>
          </a:p>
          <a:p>
            <a:pPr defTabSz="685800"/>
            <a:r>
              <a:rPr lang="en-AU" sz="1200" b="1" dirty="0">
                <a:solidFill>
                  <a:prstClr val="white"/>
                </a:solidFill>
                <a:latin typeface="+mj-lt"/>
              </a:rPr>
              <a:t>The Netherlands</a:t>
            </a:r>
          </a:p>
          <a:p>
            <a:pPr defTabSz="685800">
              <a:lnSpc>
                <a:spcPct val="150000"/>
              </a:lnSpc>
            </a:pPr>
            <a:r>
              <a:rPr lang="en-US" sz="1200" b="1" dirty="0">
                <a:solidFill>
                  <a:prstClr val="white"/>
                </a:solidFill>
                <a:latin typeface="+mj-lt"/>
              </a:rPr>
              <a:t>+31 (0)73 203 26 90</a:t>
            </a:r>
            <a:endParaRPr lang="en-AU" sz="1100" b="1" dirty="0">
              <a:solidFill>
                <a:prstClr val="white"/>
              </a:solidFill>
              <a:latin typeface="+mj-lt"/>
            </a:endParaRPr>
          </a:p>
        </p:txBody>
      </p:sp>
      <p:grpSp>
        <p:nvGrpSpPr>
          <p:cNvPr id="78" name="Group 77">
            <a:extLst>
              <a:ext uri="{FF2B5EF4-FFF2-40B4-BE49-F238E27FC236}">
                <a16:creationId xmlns:a16="http://schemas.microsoft.com/office/drawing/2014/main" id="{202A9B38-55E2-40B7-80B4-2E0125A1A0D1}"/>
              </a:ext>
            </a:extLst>
          </p:cNvPr>
          <p:cNvGrpSpPr/>
          <p:nvPr/>
        </p:nvGrpSpPr>
        <p:grpSpPr>
          <a:xfrm>
            <a:off x="8466549" y="4780881"/>
            <a:ext cx="717384" cy="312288"/>
            <a:chOff x="11043849" y="6325838"/>
            <a:chExt cx="956513" cy="416384"/>
          </a:xfrm>
        </p:grpSpPr>
        <p:pic>
          <p:nvPicPr>
            <p:cNvPr id="79" name="Graphic 78" descr="Circle with left arrow with solid fill">
              <a:extLst>
                <a:ext uri="{FF2B5EF4-FFF2-40B4-BE49-F238E27FC236}">
                  <a16:creationId xmlns:a16="http://schemas.microsoft.com/office/drawing/2014/main" id="{5FDE3E7D-3BAE-4BD6-8955-C1289AE2AD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3849" y="6325838"/>
              <a:ext cx="371745" cy="371745"/>
            </a:xfrm>
            <a:prstGeom prst="rect">
              <a:avLst/>
            </a:prstGeom>
          </p:spPr>
        </p:pic>
        <p:sp>
          <p:nvSpPr>
            <p:cNvPr id="81" name="TextBox 80">
              <a:extLst>
                <a:ext uri="{FF2B5EF4-FFF2-40B4-BE49-F238E27FC236}">
                  <a16:creationId xmlns:a16="http://schemas.microsoft.com/office/drawing/2014/main" id="{0B0CE81B-3C69-48E3-8453-352270A503E9}"/>
                </a:ext>
              </a:extLst>
            </p:cNvPr>
            <p:cNvSpPr txBox="1"/>
            <p:nvPr/>
          </p:nvSpPr>
          <p:spPr>
            <a:xfrm>
              <a:off x="11355328" y="6342113"/>
              <a:ext cx="645034"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28</a:t>
              </a:r>
            </a:p>
          </p:txBody>
        </p:sp>
      </p:grpSp>
      <p:sp>
        <p:nvSpPr>
          <p:cNvPr id="83" name="Title 1">
            <a:extLst>
              <a:ext uri="{FF2B5EF4-FFF2-40B4-BE49-F238E27FC236}">
                <a16:creationId xmlns:a16="http://schemas.microsoft.com/office/drawing/2014/main" id="{6596225A-7418-4F26-A152-1A9438245D28}"/>
              </a:ext>
            </a:extLst>
          </p:cNvPr>
          <p:cNvSpPr>
            <a:spLocks noGrp="1"/>
          </p:cNvSpPr>
          <p:nvPr>
            <p:ph type="title"/>
          </p:nvPr>
        </p:nvSpPr>
        <p:spPr>
          <a:xfrm>
            <a:off x="219585" y="279407"/>
            <a:ext cx="5719291" cy="994172"/>
          </a:xfrm>
        </p:spPr>
        <p:txBody>
          <a:bodyPr/>
          <a:lstStyle/>
          <a:p>
            <a:r>
              <a:rPr lang="en-US" dirty="0">
                <a:solidFill>
                  <a:srgbClr val="FF8700"/>
                </a:solidFill>
                <a:latin typeface="Aller" panose="02000803040000020004" pitchFamily="2" charset="0"/>
              </a:rPr>
              <a:t>Contact</a:t>
            </a:r>
          </a:p>
        </p:txBody>
      </p:sp>
      <p:cxnSp>
        <p:nvCxnSpPr>
          <p:cNvPr id="84" name="Straight Connector 83">
            <a:extLst>
              <a:ext uri="{FF2B5EF4-FFF2-40B4-BE49-F238E27FC236}">
                <a16:creationId xmlns:a16="http://schemas.microsoft.com/office/drawing/2014/main" id="{AA06A133-8C8C-4E96-B975-FA9728D873AE}"/>
              </a:ext>
            </a:extLst>
          </p:cNvPr>
          <p:cNvCxnSpPr/>
          <p:nvPr/>
        </p:nvCxnSpPr>
        <p:spPr>
          <a:xfrm>
            <a:off x="283376" y="1092851"/>
            <a:ext cx="37161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832317C1-D0A5-4C3D-8F01-9B06AF696708}"/>
              </a:ext>
            </a:extLst>
          </p:cNvPr>
          <p:cNvSpPr/>
          <p:nvPr/>
        </p:nvSpPr>
        <p:spPr>
          <a:xfrm>
            <a:off x="4565775" y="1546529"/>
            <a:ext cx="2926080" cy="1338828"/>
          </a:xfrm>
          <a:prstGeom prst="roundRect">
            <a:avLst/>
          </a:prstGeom>
          <a:solidFill>
            <a:srgbClr val="474747">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A4504-264B-4DF1-AD17-705C5E17CB75}"/>
              </a:ext>
            </a:extLst>
          </p:cNvPr>
          <p:cNvSpPr/>
          <p:nvPr/>
        </p:nvSpPr>
        <p:spPr>
          <a:xfrm>
            <a:off x="4748461" y="1929020"/>
            <a:ext cx="2560707" cy="398450"/>
          </a:xfrm>
          <a:prstGeom prst="rect">
            <a:avLst/>
          </a:prstGeom>
        </p:spPr>
        <p:txBody>
          <a:bodyPr/>
          <a:lstStyle/>
          <a:p>
            <a:pPr algn="ctr">
              <a:lnSpc>
                <a:spcPct val="90000"/>
              </a:lnSpc>
              <a:spcBef>
                <a:spcPct val="0"/>
              </a:spcBef>
            </a:pPr>
            <a:r>
              <a:rPr lang="en-AU" sz="2800" dirty="0" err="1">
                <a:solidFill>
                  <a:schemeClr val="bg1"/>
                </a:solidFill>
                <a:latin typeface="Aller" panose="02000803040000020004" pitchFamily="2" charset="0"/>
              </a:rPr>
              <a:t>Veel</a:t>
            </a:r>
            <a:r>
              <a:rPr lang="en-AU" sz="2800" dirty="0">
                <a:solidFill>
                  <a:schemeClr val="bg1"/>
                </a:solidFill>
                <a:latin typeface="Aller" panose="02000803040000020004" pitchFamily="2" charset="0"/>
              </a:rPr>
              <a:t> </a:t>
            </a:r>
            <a:r>
              <a:rPr lang="en-AU" sz="2800" dirty="0" err="1">
                <a:solidFill>
                  <a:schemeClr val="bg1"/>
                </a:solidFill>
                <a:latin typeface="Aller" panose="02000803040000020004" pitchFamily="2" charset="0"/>
              </a:rPr>
              <a:t>succes</a:t>
            </a:r>
            <a:r>
              <a:rPr lang="en-AU" sz="2800" dirty="0">
                <a:solidFill>
                  <a:schemeClr val="bg1"/>
                </a:solidFill>
                <a:latin typeface="Aller" panose="02000803040000020004" pitchFamily="2" charset="0"/>
              </a:rPr>
              <a:t>!</a:t>
            </a:r>
          </a:p>
        </p:txBody>
      </p:sp>
      <p:pic>
        <p:nvPicPr>
          <p:cNvPr id="7" name="Graphic 6" descr="Envelope with solid fill">
            <a:extLst>
              <a:ext uri="{FF2B5EF4-FFF2-40B4-BE49-F238E27FC236}">
                <a16:creationId xmlns:a16="http://schemas.microsoft.com/office/drawing/2014/main" id="{60A2B3AD-29D2-4983-A150-FBDD963015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8531" y="2217090"/>
            <a:ext cx="276528" cy="276528"/>
          </a:xfrm>
          <a:prstGeom prst="rect">
            <a:avLst/>
          </a:prstGeom>
        </p:spPr>
      </p:pic>
      <p:pic>
        <p:nvPicPr>
          <p:cNvPr id="9" name="Graphic 8" descr="World with solid fill">
            <a:extLst>
              <a:ext uri="{FF2B5EF4-FFF2-40B4-BE49-F238E27FC236}">
                <a16:creationId xmlns:a16="http://schemas.microsoft.com/office/drawing/2014/main" id="{7A99793F-00A3-4EA6-9209-34DC4421F3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8532" y="1989981"/>
            <a:ext cx="276528" cy="276528"/>
          </a:xfrm>
          <a:prstGeom prst="rect">
            <a:avLst/>
          </a:prstGeom>
        </p:spPr>
      </p:pic>
      <p:pic>
        <p:nvPicPr>
          <p:cNvPr id="12" name="Graphic 11" descr="Marker with solid fill">
            <a:extLst>
              <a:ext uri="{FF2B5EF4-FFF2-40B4-BE49-F238E27FC236}">
                <a16:creationId xmlns:a16="http://schemas.microsoft.com/office/drawing/2014/main" id="{C05DBF2F-BD42-433B-9D2A-A7A11508EC3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8530" y="2533745"/>
            <a:ext cx="276529" cy="276529"/>
          </a:xfrm>
          <a:prstGeom prst="rect">
            <a:avLst/>
          </a:prstGeom>
        </p:spPr>
      </p:pic>
      <p:pic>
        <p:nvPicPr>
          <p:cNvPr id="14" name="Graphic 13" descr="Speaker phone with solid fill">
            <a:extLst>
              <a:ext uri="{FF2B5EF4-FFF2-40B4-BE49-F238E27FC236}">
                <a16:creationId xmlns:a16="http://schemas.microsoft.com/office/drawing/2014/main" id="{5172DDAC-7656-4C27-A5AA-4D09ABB3BEA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8532" y="3160600"/>
            <a:ext cx="276529" cy="276529"/>
          </a:xfrm>
          <a:prstGeom prst="rect">
            <a:avLst/>
          </a:prstGeom>
        </p:spPr>
      </p:pic>
    </p:spTree>
    <p:extLst>
      <p:ext uri="{BB962C8B-B14F-4D97-AF65-F5344CB8AC3E}">
        <p14:creationId xmlns:p14="http://schemas.microsoft.com/office/powerpoint/2010/main" val="21988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nd enkele hoek rechthoek 2"/>
          <p:cNvSpPr/>
          <p:nvPr/>
        </p:nvSpPr>
        <p:spPr>
          <a:xfrm flipH="1">
            <a:off x="0" y="-2327"/>
            <a:ext cx="9143999" cy="5145827"/>
          </a:xfrm>
          <a:prstGeom prst="round1Rect">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4" name="Slide Number Placeholder 3">
            <a:extLst>
              <a:ext uri="{FF2B5EF4-FFF2-40B4-BE49-F238E27FC236}">
                <a16:creationId xmlns:a16="http://schemas.microsoft.com/office/drawing/2014/main" id="{DF100633-43DB-FC45-8B50-F336457E3F57}"/>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3C6CFD-2B9A-404F-B676-5EB2AB77FDCB}" type="slidenum">
              <a:rPr lang="en-US" smtClean="0"/>
              <a:pPr/>
              <a:t>3</a:t>
            </a:fld>
            <a:endParaRPr lang="en-US" dirty="0"/>
          </a:p>
        </p:txBody>
      </p:sp>
      <p:sp>
        <p:nvSpPr>
          <p:cNvPr id="9" name="Rectangle 8">
            <a:extLst>
              <a:ext uri="{FF2B5EF4-FFF2-40B4-BE49-F238E27FC236}">
                <a16:creationId xmlns:a16="http://schemas.microsoft.com/office/drawing/2014/main" id="{EF00B5AC-EF20-C546-94B5-7275BFBBE6BF}"/>
              </a:ext>
            </a:extLst>
          </p:cNvPr>
          <p:cNvSpPr/>
          <p:nvPr/>
        </p:nvSpPr>
        <p:spPr>
          <a:xfrm>
            <a:off x="2334911" y="205063"/>
            <a:ext cx="6275689" cy="300113"/>
          </a:xfrm>
          <a:prstGeom prst="rect">
            <a:avLst/>
          </a:prstGeom>
        </p:spPr>
        <p:txBody>
          <a:bodyPr/>
          <a:lstStyle/>
          <a:p>
            <a:pPr algn="ctr">
              <a:lnSpc>
                <a:spcPct val="90000"/>
              </a:lnSpc>
              <a:spcBef>
                <a:spcPct val="0"/>
              </a:spcBef>
            </a:pPr>
            <a:r>
              <a:rPr lang="en-AU" sz="1400" dirty="0">
                <a:solidFill>
                  <a:schemeClr val="bg1"/>
                </a:solidFill>
                <a:latin typeface="Trebuchet MS" panose="020B0603020202020204" pitchFamily="34" charset="0"/>
              </a:rPr>
              <a:t>Dashboard Sales </a:t>
            </a:r>
            <a:r>
              <a:rPr lang="en-AU" sz="1400" dirty="0" err="1">
                <a:solidFill>
                  <a:schemeClr val="bg1"/>
                </a:solidFill>
                <a:latin typeface="Trebuchet MS" panose="020B0603020202020204" pitchFamily="34" charset="0"/>
              </a:rPr>
              <a:t>vertegenwoordiger</a:t>
            </a:r>
            <a:r>
              <a:rPr lang="en-AU" sz="1400" dirty="0">
                <a:solidFill>
                  <a:schemeClr val="bg1"/>
                </a:solidFill>
                <a:latin typeface="Trebuchet MS" panose="020B0603020202020204" pitchFamily="34" charset="0"/>
              </a:rPr>
              <a:t> (hunter) &amp; Account Manager (farmer) </a:t>
            </a:r>
          </a:p>
        </p:txBody>
      </p:sp>
      <p:pic>
        <p:nvPicPr>
          <p:cNvPr id="10" name="Picture 9">
            <a:extLst>
              <a:ext uri="{FF2B5EF4-FFF2-40B4-BE49-F238E27FC236}">
                <a16:creationId xmlns:a16="http://schemas.microsoft.com/office/drawing/2014/main" id="{693C70B9-58DD-7B04-BB27-335AF1ED4BCD}"/>
              </a:ext>
            </a:extLst>
          </p:cNvPr>
          <p:cNvPicPr>
            <a:picLocks noChangeAspect="1"/>
          </p:cNvPicPr>
          <p:nvPr/>
        </p:nvPicPr>
        <p:blipFill rotWithShape="1">
          <a:blip r:embed="rId3"/>
          <a:srcRect b="14010"/>
          <a:stretch/>
        </p:blipFill>
        <p:spPr>
          <a:xfrm>
            <a:off x="1" y="-412864"/>
            <a:ext cx="9144000" cy="5556364"/>
          </a:xfrm>
          <a:prstGeom prst="rect">
            <a:avLst/>
          </a:prstGeom>
        </p:spPr>
      </p:pic>
    </p:spTree>
    <p:extLst>
      <p:ext uri="{BB962C8B-B14F-4D97-AF65-F5344CB8AC3E}">
        <p14:creationId xmlns:p14="http://schemas.microsoft.com/office/powerpoint/2010/main" val="1401480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ond enkele hoek rechthoek 2"/>
          <p:cNvSpPr/>
          <p:nvPr/>
        </p:nvSpPr>
        <p:spPr>
          <a:xfrm flipH="1">
            <a:off x="-1" y="665956"/>
            <a:ext cx="9143999" cy="4477544"/>
          </a:xfrm>
          <a:prstGeom prst="round1Rect">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4" name="Slide Number Placeholder 3">
            <a:extLst>
              <a:ext uri="{FF2B5EF4-FFF2-40B4-BE49-F238E27FC236}">
                <a16:creationId xmlns:a16="http://schemas.microsoft.com/office/drawing/2014/main" id="{DF100633-43DB-FC45-8B50-F336457E3F57}"/>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3C6CFD-2B9A-404F-B676-5EB2AB77FDCB}" type="slidenum">
              <a:rPr lang="en-US" smtClean="0"/>
              <a:pPr/>
              <a:t>30</a:t>
            </a:fld>
            <a:endParaRPr lang="en-US" dirty="0"/>
          </a:p>
        </p:txBody>
      </p:sp>
      <p:sp>
        <p:nvSpPr>
          <p:cNvPr id="8" name="Content Placeholder 2">
            <a:extLst>
              <a:ext uri="{FF2B5EF4-FFF2-40B4-BE49-F238E27FC236}">
                <a16:creationId xmlns:a16="http://schemas.microsoft.com/office/drawing/2014/main" id="{76A36264-1241-DA40-AAED-37498D472EDA}"/>
              </a:ext>
            </a:extLst>
          </p:cNvPr>
          <p:cNvSpPr txBox="1">
            <a:spLocks/>
          </p:cNvSpPr>
          <p:nvPr/>
        </p:nvSpPr>
        <p:spPr>
          <a:xfrm>
            <a:off x="3300762" y="665955"/>
            <a:ext cx="5843236" cy="433444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buSzPct val="150000"/>
              <a:buNone/>
            </a:pPr>
            <a:r>
              <a:rPr lang="nl-NL" sz="1150" b="1" dirty="0">
                <a:latin typeface="Trebuchet MS" panose="020B0703020202090204" pitchFamily="34" charset="0"/>
              </a:rPr>
              <a:t>Hoe haal je meer uit je bestaande sales team door middel van inzicht in de Data van hun sales competenties?</a:t>
            </a:r>
            <a:endParaRPr lang="nl-NL" sz="1150" dirty="0">
              <a:latin typeface="Trebuchet MS" panose="020B0703020202090204" pitchFamily="34" charset="0"/>
            </a:endParaRPr>
          </a:p>
          <a:p>
            <a:pPr>
              <a:lnSpc>
                <a:spcPct val="120000"/>
              </a:lnSpc>
              <a:buSzPct val="150000"/>
              <a:buBlip>
                <a:blip r:embed="rId2"/>
              </a:buBlip>
            </a:pPr>
            <a:endParaRPr lang="nl-NL" sz="1150" dirty="0"/>
          </a:p>
          <a:p>
            <a:pPr>
              <a:lnSpc>
                <a:spcPct val="120000"/>
              </a:lnSpc>
              <a:buSzPct val="150000"/>
              <a:buBlip>
                <a:blip r:embed="rId2"/>
              </a:buBlip>
            </a:pPr>
            <a:r>
              <a:rPr lang="nl-NL" sz="1150" dirty="0"/>
              <a:t>25 mei (1 uur) </a:t>
            </a:r>
          </a:p>
          <a:p>
            <a:pPr>
              <a:lnSpc>
                <a:spcPct val="120000"/>
              </a:lnSpc>
              <a:buSzPct val="150000"/>
              <a:buBlip>
                <a:blip r:embed="rId2"/>
              </a:buBlip>
            </a:pPr>
            <a:r>
              <a:rPr lang="nl-NL" sz="1150" dirty="0"/>
              <a:t>Aantal deelnemers:		Max 50</a:t>
            </a:r>
          </a:p>
          <a:p>
            <a:pPr>
              <a:lnSpc>
                <a:spcPct val="120000"/>
              </a:lnSpc>
              <a:buSzPct val="150000"/>
              <a:buBlip>
                <a:blip r:embed="rId2"/>
              </a:buBlip>
            </a:pPr>
            <a:r>
              <a:rPr lang="nl-NL" sz="1150" dirty="0"/>
              <a:t>Opstelling 			10 Tafels van 5/6 personen</a:t>
            </a:r>
          </a:p>
          <a:p>
            <a:pPr>
              <a:lnSpc>
                <a:spcPct val="120000"/>
              </a:lnSpc>
              <a:buSzPct val="150000"/>
              <a:buBlip>
                <a:blip r:embed="rId2"/>
              </a:buBlip>
            </a:pPr>
            <a:r>
              <a:rPr lang="nl-NL" sz="1150" dirty="0"/>
              <a:t>Support: 				6 mensen door </a:t>
            </a:r>
            <a:r>
              <a:rPr lang="nl-NL" sz="1150" dirty="0" err="1"/>
              <a:t>Salesstep</a:t>
            </a:r>
            <a:r>
              <a:rPr lang="nl-NL" sz="1150" dirty="0"/>
              <a:t>/SalesMoose</a:t>
            </a:r>
          </a:p>
          <a:p>
            <a:pPr>
              <a:lnSpc>
                <a:spcPct val="120000"/>
              </a:lnSpc>
              <a:buSzPct val="150000"/>
              <a:buBlip>
                <a:blip r:embed="rId2"/>
              </a:buBlip>
            </a:pPr>
            <a:r>
              <a:rPr lang="nl-NL" sz="1150" dirty="0"/>
              <a:t>1 Cases: 23 sales competenties, 1 sales profiel, 50 deelnemers </a:t>
            </a:r>
          </a:p>
          <a:p>
            <a:pPr>
              <a:lnSpc>
                <a:spcPct val="120000"/>
              </a:lnSpc>
              <a:buSzPct val="150000"/>
              <a:buBlip>
                <a:blip r:embed="rId2"/>
              </a:buBlip>
            </a:pPr>
            <a:r>
              <a:rPr lang="nl-NL" sz="1150" dirty="0"/>
              <a:t>Agenda:</a:t>
            </a:r>
          </a:p>
          <a:p>
            <a:pPr lvl="1">
              <a:lnSpc>
                <a:spcPct val="120000"/>
              </a:lnSpc>
              <a:buSzPct val="150000"/>
              <a:buBlip>
                <a:blip r:embed="rId2"/>
              </a:buBlip>
            </a:pPr>
            <a:r>
              <a:rPr lang="nl-NL" sz="1200" dirty="0"/>
              <a:t>Introductie SalesStep					5 min</a:t>
            </a:r>
          </a:p>
          <a:p>
            <a:pPr lvl="1">
              <a:lnSpc>
                <a:spcPct val="120000"/>
              </a:lnSpc>
              <a:buSzPct val="150000"/>
              <a:buBlip>
                <a:blip r:embed="rId2"/>
              </a:buBlip>
            </a:pPr>
            <a:r>
              <a:rPr lang="nl-NL" sz="1200" dirty="0"/>
              <a:t>Het SalesStep dashboard met  23 competenties	15 min</a:t>
            </a:r>
          </a:p>
          <a:p>
            <a:pPr lvl="1">
              <a:lnSpc>
                <a:spcPct val="120000"/>
              </a:lnSpc>
              <a:buSzPct val="150000"/>
              <a:buBlip>
                <a:blip r:embed="rId2"/>
              </a:buBlip>
            </a:pPr>
            <a:r>
              <a:rPr lang="nl-NL" sz="1200" dirty="0"/>
              <a:t>Teamviewer intro &amp; de cases: (3) 			35 min</a:t>
            </a:r>
          </a:p>
          <a:p>
            <a:pPr lvl="2">
              <a:lnSpc>
                <a:spcPct val="120000"/>
              </a:lnSpc>
              <a:buSzPct val="150000"/>
              <a:buFont typeface="+mj-lt"/>
              <a:buAutoNum type="arabicPeriod"/>
            </a:pPr>
            <a:r>
              <a:rPr lang="nl-NL" sz="1000" dirty="0"/>
              <a:t>Case 1 : FMCG team account managers</a:t>
            </a:r>
            <a:endParaRPr lang="nl-NL" sz="750" dirty="0"/>
          </a:p>
          <a:p>
            <a:pPr>
              <a:lnSpc>
                <a:spcPct val="120000"/>
              </a:lnSpc>
              <a:buSzPct val="150000"/>
              <a:buBlip>
                <a:blip r:embed="rId2"/>
              </a:buBlip>
            </a:pPr>
            <a:endParaRPr lang="nl-NL" sz="1150" dirty="0"/>
          </a:p>
        </p:txBody>
      </p:sp>
      <p:sp>
        <p:nvSpPr>
          <p:cNvPr id="9" name="Rectangle 8">
            <a:extLst>
              <a:ext uri="{FF2B5EF4-FFF2-40B4-BE49-F238E27FC236}">
                <a16:creationId xmlns:a16="http://schemas.microsoft.com/office/drawing/2014/main" id="{EF00B5AC-EF20-C546-94B5-7275BFBBE6BF}"/>
              </a:ext>
            </a:extLst>
          </p:cNvPr>
          <p:cNvSpPr/>
          <p:nvPr/>
        </p:nvSpPr>
        <p:spPr>
          <a:xfrm>
            <a:off x="2203991" y="143099"/>
            <a:ext cx="6663797" cy="886274"/>
          </a:xfrm>
          <a:prstGeom prst="rect">
            <a:avLst/>
          </a:prstGeom>
        </p:spPr>
        <p:txBody>
          <a:bodyPr/>
          <a:lstStyle/>
          <a:p>
            <a:pPr>
              <a:lnSpc>
                <a:spcPct val="90000"/>
              </a:lnSpc>
              <a:spcBef>
                <a:spcPct val="0"/>
              </a:spcBef>
            </a:pPr>
            <a:r>
              <a:rPr lang="nl-NL" sz="2000" dirty="0">
                <a:solidFill>
                  <a:schemeClr val="bg1"/>
                </a:solidFill>
                <a:latin typeface="Trebuchet MS" panose="020B0603020202020204" pitchFamily="34" charset="0"/>
              </a:rPr>
              <a:t>SMA Masterclass Data </a:t>
            </a:r>
            <a:r>
              <a:rPr lang="nl-NL" sz="2000" dirty="0" err="1">
                <a:solidFill>
                  <a:schemeClr val="bg1"/>
                </a:solidFill>
                <a:latin typeface="Trebuchet MS" panose="020B0603020202020204" pitchFamily="34" charset="0"/>
              </a:rPr>
              <a:t>Driven</a:t>
            </a:r>
            <a:r>
              <a:rPr lang="nl-NL" sz="2000" dirty="0">
                <a:solidFill>
                  <a:schemeClr val="bg1"/>
                </a:solidFill>
                <a:latin typeface="Trebuchet MS" panose="020B0603020202020204" pitchFamily="34" charset="0"/>
              </a:rPr>
              <a:t> Sales Teams</a:t>
            </a:r>
          </a:p>
        </p:txBody>
      </p:sp>
      <p:pic>
        <p:nvPicPr>
          <p:cNvPr id="11" name="Picture 10">
            <a:extLst>
              <a:ext uri="{FF2B5EF4-FFF2-40B4-BE49-F238E27FC236}">
                <a16:creationId xmlns:a16="http://schemas.microsoft.com/office/drawing/2014/main" id="{2784070B-B2A6-EC42-BDE2-30B36A1C652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65956"/>
            <a:ext cx="3205325" cy="4477545"/>
          </a:xfrm>
          <a:prstGeom prst="rect">
            <a:avLst/>
          </a:prstGeom>
        </p:spPr>
      </p:pic>
    </p:spTree>
    <p:extLst>
      <p:ext uri="{BB962C8B-B14F-4D97-AF65-F5344CB8AC3E}">
        <p14:creationId xmlns:p14="http://schemas.microsoft.com/office/powerpoint/2010/main" val="122726672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ond enkele hoek rechthoek 2"/>
          <p:cNvSpPr/>
          <p:nvPr/>
        </p:nvSpPr>
        <p:spPr>
          <a:xfrm flipH="1">
            <a:off x="-1" y="665956"/>
            <a:ext cx="9143999" cy="4477544"/>
          </a:xfrm>
          <a:prstGeom prst="round1Rect">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4" name="Slide Number Placeholder 3">
            <a:extLst>
              <a:ext uri="{FF2B5EF4-FFF2-40B4-BE49-F238E27FC236}">
                <a16:creationId xmlns:a16="http://schemas.microsoft.com/office/drawing/2014/main" id="{DF100633-43DB-FC45-8B50-F336457E3F57}"/>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3C6CFD-2B9A-404F-B676-5EB2AB77FDCB}" type="slidenum">
              <a:rPr lang="en-US" smtClean="0"/>
              <a:pPr/>
              <a:t>31</a:t>
            </a:fld>
            <a:endParaRPr lang="en-US" dirty="0"/>
          </a:p>
        </p:txBody>
      </p:sp>
      <p:sp>
        <p:nvSpPr>
          <p:cNvPr id="8" name="Content Placeholder 2">
            <a:extLst>
              <a:ext uri="{FF2B5EF4-FFF2-40B4-BE49-F238E27FC236}">
                <a16:creationId xmlns:a16="http://schemas.microsoft.com/office/drawing/2014/main" id="{76A36264-1241-DA40-AAED-37498D472EDA}"/>
              </a:ext>
            </a:extLst>
          </p:cNvPr>
          <p:cNvSpPr txBox="1">
            <a:spLocks/>
          </p:cNvSpPr>
          <p:nvPr/>
        </p:nvSpPr>
        <p:spPr>
          <a:xfrm>
            <a:off x="3300762" y="665955"/>
            <a:ext cx="5843236" cy="433444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buSzPct val="150000"/>
              <a:buNone/>
            </a:pPr>
            <a:r>
              <a:rPr lang="nl-NL" sz="1150" b="1" dirty="0" err="1">
                <a:latin typeface="Trebuchet MS" panose="020B0703020202090204" pitchFamily="34" charset="0"/>
              </a:rPr>
              <a:t>To</a:t>
            </a:r>
            <a:r>
              <a:rPr lang="nl-NL" sz="1150" b="1" dirty="0">
                <a:latin typeface="Trebuchet MS" panose="020B0703020202090204" pitchFamily="34" charset="0"/>
              </a:rPr>
              <a:t> Do list</a:t>
            </a:r>
          </a:p>
          <a:p>
            <a:pPr>
              <a:lnSpc>
                <a:spcPct val="120000"/>
              </a:lnSpc>
              <a:buSzPct val="150000"/>
              <a:buBlip>
                <a:blip r:embed="rId3"/>
              </a:buBlip>
            </a:pPr>
            <a:r>
              <a:rPr lang="nl-NL" sz="1150" dirty="0"/>
              <a:t>Uitschrijven van de  cases  -&gt; </a:t>
            </a:r>
            <a:r>
              <a:rPr lang="nl-NL" sz="1150" dirty="0" err="1"/>
              <a:t>Handouts</a:t>
            </a:r>
            <a:r>
              <a:rPr lang="nl-NL" sz="1150" dirty="0"/>
              <a:t> printen (50)</a:t>
            </a:r>
          </a:p>
          <a:p>
            <a:pPr>
              <a:lnSpc>
                <a:spcPct val="120000"/>
              </a:lnSpc>
              <a:buSzPct val="150000"/>
              <a:buBlip>
                <a:blip r:embed="rId3"/>
              </a:buBlip>
            </a:pPr>
            <a:r>
              <a:rPr lang="nl-NL" sz="1150" dirty="0"/>
              <a:t>Data sets </a:t>
            </a:r>
          </a:p>
          <a:p>
            <a:pPr>
              <a:lnSpc>
                <a:spcPct val="120000"/>
              </a:lnSpc>
              <a:buSzPct val="150000"/>
              <a:buBlip>
                <a:blip r:embed="rId3"/>
              </a:buBlip>
            </a:pPr>
            <a:r>
              <a:rPr lang="nl-NL" sz="1150" dirty="0"/>
              <a:t>Support SalesMoose -&gt; </a:t>
            </a:r>
            <a:r>
              <a:rPr lang="nl-NL" sz="1150" dirty="0" err="1"/>
              <a:t>attendants</a:t>
            </a:r>
            <a:endParaRPr lang="nl-NL" sz="1150" dirty="0"/>
          </a:p>
          <a:p>
            <a:pPr>
              <a:lnSpc>
                <a:spcPct val="120000"/>
              </a:lnSpc>
              <a:buSzPct val="150000"/>
              <a:buBlip>
                <a:blip r:embed="rId3"/>
              </a:buBlip>
            </a:pPr>
            <a:r>
              <a:rPr lang="nl-NL" sz="1150" dirty="0"/>
              <a:t>Check ruimte – tafels opstelling </a:t>
            </a:r>
          </a:p>
          <a:p>
            <a:pPr>
              <a:lnSpc>
                <a:spcPct val="120000"/>
              </a:lnSpc>
              <a:buSzPct val="150000"/>
              <a:buBlip>
                <a:blip r:embed="rId3"/>
              </a:buBlip>
            </a:pPr>
            <a:r>
              <a:rPr lang="nl-NL" sz="1150" dirty="0"/>
              <a:t>Business cards</a:t>
            </a:r>
          </a:p>
          <a:p>
            <a:pPr>
              <a:lnSpc>
                <a:spcPct val="120000"/>
              </a:lnSpc>
              <a:buSzPct val="150000"/>
              <a:buBlip>
                <a:blip r:embed="rId3"/>
              </a:buBlip>
            </a:pPr>
            <a:r>
              <a:rPr lang="nl-NL" sz="1150" dirty="0"/>
              <a:t>Banner</a:t>
            </a:r>
          </a:p>
          <a:p>
            <a:pPr>
              <a:lnSpc>
                <a:spcPct val="120000"/>
              </a:lnSpc>
              <a:buSzPct val="150000"/>
              <a:buBlip>
                <a:blip r:embed="rId3"/>
              </a:buBlip>
            </a:pPr>
            <a:r>
              <a:rPr lang="nl-NL" sz="1150" dirty="0"/>
              <a:t>Brochures printen (100)</a:t>
            </a:r>
          </a:p>
          <a:p>
            <a:pPr>
              <a:lnSpc>
                <a:spcPct val="120000"/>
              </a:lnSpc>
              <a:buSzPct val="150000"/>
              <a:buBlip>
                <a:blip r:embed="rId3"/>
              </a:buBlip>
            </a:pPr>
            <a:endParaRPr lang="nl-NL" sz="1150" dirty="0"/>
          </a:p>
          <a:p>
            <a:pPr>
              <a:lnSpc>
                <a:spcPct val="120000"/>
              </a:lnSpc>
              <a:buSzPct val="150000"/>
              <a:buBlip>
                <a:blip r:embed="rId3"/>
              </a:buBlip>
            </a:pPr>
            <a:endParaRPr lang="nl-NL" sz="1150" dirty="0"/>
          </a:p>
          <a:p>
            <a:pPr>
              <a:lnSpc>
                <a:spcPct val="120000"/>
              </a:lnSpc>
              <a:buSzPct val="150000"/>
              <a:buBlip>
                <a:blip r:embed="rId3"/>
              </a:buBlip>
            </a:pPr>
            <a:endParaRPr lang="nl-NL" sz="1150" dirty="0"/>
          </a:p>
        </p:txBody>
      </p:sp>
      <p:sp>
        <p:nvSpPr>
          <p:cNvPr id="9" name="Rectangle 8">
            <a:extLst>
              <a:ext uri="{FF2B5EF4-FFF2-40B4-BE49-F238E27FC236}">
                <a16:creationId xmlns:a16="http://schemas.microsoft.com/office/drawing/2014/main" id="{EF00B5AC-EF20-C546-94B5-7275BFBBE6BF}"/>
              </a:ext>
            </a:extLst>
          </p:cNvPr>
          <p:cNvSpPr/>
          <p:nvPr/>
        </p:nvSpPr>
        <p:spPr>
          <a:xfrm>
            <a:off x="2203991" y="143099"/>
            <a:ext cx="6663797" cy="886274"/>
          </a:xfrm>
          <a:prstGeom prst="rect">
            <a:avLst/>
          </a:prstGeom>
        </p:spPr>
        <p:txBody>
          <a:bodyPr/>
          <a:lstStyle/>
          <a:p>
            <a:pPr>
              <a:lnSpc>
                <a:spcPct val="90000"/>
              </a:lnSpc>
              <a:spcBef>
                <a:spcPct val="0"/>
              </a:spcBef>
            </a:pPr>
            <a:r>
              <a:rPr lang="nl-NL" sz="2000" dirty="0">
                <a:solidFill>
                  <a:schemeClr val="bg1"/>
                </a:solidFill>
                <a:latin typeface="Trebuchet MS" panose="020B0603020202020204" pitchFamily="34" charset="0"/>
              </a:rPr>
              <a:t>SMA Masterclass Data </a:t>
            </a:r>
            <a:r>
              <a:rPr lang="nl-NL" sz="2000" dirty="0" err="1">
                <a:solidFill>
                  <a:schemeClr val="bg1"/>
                </a:solidFill>
                <a:latin typeface="Trebuchet MS" panose="020B0603020202020204" pitchFamily="34" charset="0"/>
              </a:rPr>
              <a:t>Driven</a:t>
            </a:r>
            <a:r>
              <a:rPr lang="nl-NL" sz="2000" dirty="0">
                <a:solidFill>
                  <a:schemeClr val="bg1"/>
                </a:solidFill>
                <a:latin typeface="Trebuchet MS" panose="020B0603020202020204" pitchFamily="34" charset="0"/>
              </a:rPr>
              <a:t> Sales Teams </a:t>
            </a:r>
          </a:p>
        </p:txBody>
      </p:sp>
      <p:pic>
        <p:nvPicPr>
          <p:cNvPr id="11" name="Picture 10">
            <a:extLst>
              <a:ext uri="{FF2B5EF4-FFF2-40B4-BE49-F238E27FC236}">
                <a16:creationId xmlns:a16="http://schemas.microsoft.com/office/drawing/2014/main" id="{2784070B-B2A6-EC42-BDE2-30B36A1C652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665956"/>
            <a:ext cx="3205325" cy="4477545"/>
          </a:xfrm>
          <a:prstGeom prst="rect">
            <a:avLst/>
          </a:prstGeom>
        </p:spPr>
      </p:pic>
    </p:spTree>
    <p:extLst>
      <p:ext uri="{BB962C8B-B14F-4D97-AF65-F5344CB8AC3E}">
        <p14:creationId xmlns:p14="http://schemas.microsoft.com/office/powerpoint/2010/main" val="64046588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a:solidFill>
                  <a:schemeClr val="bg1"/>
                </a:solidFill>
                <a:latin typeface="Aller" panose="02000803040000020004" pitchFamily="2" charset="0"/>
              </a:rPr>
              <a:t>Sales Mindset 1: De 4 </a:t>
            </a:r>
            <a:r>
              <a:rPr lang="en-US" dirty="0" err="1">
                <a:solidFill>
                  <a:schemeClr val="bg1"/>
                </a:solidFill>
                <a:latin typeface="Aller" panose="02000803040000020004" pitchFamily="2" charset="0"/>
              </a:rPr>
              <a:t>essentiële</a:t>
            </a:r>
            <a:r>
              <a:rPr lang="en-US" dirty="0">
                <a:solidFill>
                  <a:schemeClr val="bg1"/>
                </a:solidFill>
                <a:latin typeface="Aller" panose="02000803040000020004" pitchFamily="2" charset="0"/>
              </a:rPr>
              <a:t> </a:t>
            </a:r>
            <a:r>
              <a:rPr lang="en-US" dirty="0">
                <a:solidFill>
                  <a:srgbClr val="FF8700"/>
                </a:solidFill>
                <a:latin typeface="Aller" panose="02000803040000020004" pitchFamily="2" charset="0"/>
              </a:rPr>
              <a:t>Sales Drives</a:t>
            </a: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804528"/>
            <a:ext cx="817118" cy="300082"/>
            <a:chOff x="11043849" y="6325837"/>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415594" y="6325837"/>
              <a:ext cx="206936"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4</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pic>
        <p:nvPicPr>
          <p:cNvPr id="12" name="Picture 6">
            <a:extLst>
              <a:ext uri="{FF2B5EF4-FFF2-40B4-BE49-F238E27FC236}">
                <a16:creationId xmlns:a16="http://schemas.microsoft.com/office/drawing/2014/main" id="{3B3D1B10-D907-4942-8887-CB006EEA7E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3608" y="1509736"/>
            <a:ext cx="991722" cy="2115000"/>
          </a:xfrm>
          <a:prstGeom prst="rect">
            <a:avLst/>
          </a:prstGeom>
        </p:spPr>
      </p:pic>
      <p:pic>
        <p:nvPicPr>
          <p:cNvPr id="13" name="Picture 8">
            <a:extLst>
              <a:ext uri="{FF2B5EF4-FFF2-40B4-BE49-F238E27FC236}">
                <a16:creationId xmlns:a16="http://schemas.microsoft.com/office/drawing/2014/main" id="{093DDED6-65F4-4B8A-9599-5224F5F590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06241" y="1536533"/>
            <a:ext cx="991722" cy="2115000"/>
          </a:xfrm>
          <a:prstGeom prst="rect">
            <a:avLst/>
          </a:prstGeom>
        </p:spPr>
      </p:pic>
      <p:sp>
        <p:nvSpPr>
          <p:cNvPr id="14" name="TextBox 10">
            <a:extLst>
              <a:ext uri="{FF2B5EF4-FFF2-40B4-BE49-F238E27FC236}">
                <a16:creationId xmlns:a16="http://schemas.microsoft.com/office/drawing/2014/main" id="{601E350E-740E-41AE-B108-54889526086F}"/>
              </a:ext>
            </a:extLst>
          </p:cNvPr>
          <p:cNvSpPr txBox="1"/>
          <p:nvPr/>
        </p:nvSpPr>
        <p:spPr>
          <a:xfrm>
            <a:off x="772697" y="3977704"/>
            <a:ext cx="1911163" cy="369332"/>
          </a:xfrm>
          <a:prstGeom prst="rect">
            <a:avLst/>
          </a:prstGeom>
          <a:noFill/>
        </p:spPr>
        <p:txBody>
          <a:bodyPr wrap="square" rtlCol="0">
            <a:spAutoFit/>
          </a:bodyPr>
          <a:lstStyle/>
          <a:p>
            <a:r>
              <a:rPr lang="da-DK" dirty="0">
                <a:latin typeface="Trebuchet MS" charset="0"/>
                <a:ea typeface="Trebuchet MS" charset="0"/>
                <a:cs typeface="Trebuchet MS" charset="0"/>
              </a:rPr>
              <a:t>DRIVE TO WIN</a:t>
            </a:r>
          </a:p>
        </p:txBody>
      </p:sp>
      <p:sp>
        <p:nvSpPr>
          <p:cNvPr id="15" name="TextBox 11">
            <a:extLst>
              <a:ext uri="{FF2B5EF4-FFF2-40B4-BE49-F238E27FC236}">
                <a16:creationId xmlns:a16="http://schemas.microsoft.com/office/drawing/2014/main" id="{0A7CC966-EE96-4FC1-B991-0C8BB5D1F5B5}"/>
              </a:ext>
            </a:extLst>
          </p:cNvPr>
          <p:cNvSpPr txBox="1"/>
          <p:nvPr/>
        </p:nvSpPr>
        <p:spPr>
          <a:xfrm>
            <a:off x="3165067" y="4014786"/>
            <a:ext cx="1205424" cy="369332"/>
          </a:xfrm>
          <a:prstGeom prst="rect">
            <a:avLst/>
          </a:prstGeom>
          <a:noFill/>
        </p:spPr>
        <p:txBody>
          <a:bodyPr wrap="square" rtlCol="0">
            <a:spAutoFit/>
          </a:bodyPr>
          <a:lstStyle/>
          <a:p>
            <a:r>
              <a:rPr lang="da-DK" dirty="0">
                <a:latin typeface="Trebuchet MS" charset="0"/>
                <a:ea typeface="Trebuchet MS" charset="0"/>
                <a:cs typeface="Trebuchet MS" charset="0"/>
              </a:rPr>
              <a:t>PASSIE</a:t>
            </a:r>
          </a:p>
        </p:txBody>
      </p:sp>
      <p:sp>
        <p:nvSpPr>
          <p:cNvPr id="16" name="TextBox 13">
            <a:extLst>
              <a:ext uri="{FF2B5EF4-FFF2-40B4-BE49-F238E27FC236}">
                <a16:creationId xmlns:a16="http://schemas.microsoft.com/office/drawing/2014/main" id="{7CBE5F4E-B7CC-4B98-9134-D314F88AD07D}"/>
              </a:ext>
            </a:extLst>
          </p:cNvPr>
          <p:cNvSpPr txBox="1"/>
          <p:nvPr/>
        </p:nvSpPr>
        <p:spPr>
          <a:xfrm>
            <a:off x="7055643" y="3989695"/>
            <a:ext cx="1639704" cy="369332"/>
          </a:xfrm>
          <a:prstGeom prst="rect">
            <a:avLst/>
          </a:prstGeom>
          <a:noFill/>
        </p:spPr>
        <p:txBody>
          <a:bodyPr wrap="square" rtlCol="0">
            <a:spAutoFit/>
          </a:bodyPr>
          <a:lstStyle/>
          <a:p>
            <a:r>
              <a:rPr lang="da-DK" dirty="0">
                <a:latin typeface="Trebuchet MS" charset="0"/>
                <a:ea typeface="Trebuchet MS" charset="0"/>
                <a:cs typeface="Trebuchet MS" charset="0"/>
              </a:rPr>
              <a:t>MOTIVATIE</a:t>
            </a:r>
          </a:p>
        </p:txBody>
      </p:sp>
      <p:pic>
        <p:nvPicPr>
          <p:cNvPr id="17" name="Picture 6">
            <a:extLst>
              <a:ext uri="{FF2B5EF4-FFF2-40B4-BE49-F238E27FC236}">
                <a16:creationId xmlns:a16="http://schemas.microsoft.com/office/drawing/2014/main" id="{E63C1FFD-9F29-435D-9BFA-FA464579C7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74924" y="1536533"/>
            <a:ext cx="991722" cy="2115000"/>
          </a:xfrm>
          <a:prstGeom prst="rect">
            <a:avLst/>
          </a:prstGeom>
        </p:spPr>
      </p:pic>
      <p:pic>
        <p:nvPicPr>
          <p:cNvPr id="18" name="Picture 6">
            <a:extLst>
              <a:ext uri="{FF2B5EF4-FFF2-40B4-BE49-F238E27FC236}">
                <a16:creationId xmlns:a16="http://schemas.microsoft.com/office/drawing/2014/main" id="{997793A6-C24B-431D-BDF5-1786D1C7BE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37558" y="1536533"/>
            <a:ext cx="991722" cy="2115000"/>
          </a:xfrm>
          <a:prstGeom prst="rect">
            <a:avLst/>
          </a:prstGeom>
        </p:spPr>
      </p:pic>
      <p:sp>
        <p:nvSpPr>
          <p:cNvPr id="19" name="TextBox 12">
            <a:extLst>
              <a:ext uri="{FF2B5EF4-FFF2-40B4-BE49-F238E27FC236}">
                <a16:creationId xmlns:a16="http://schemas.microsoft.com/office/drawing/2014/main" id="{B5B6089C-3867-4B84-856A-2DAD8E508F1E}"/>
              </a:ext>
            </a:extLst>
          </p:cNvPr>
          <p:cNvSpPr txBox="1"/>
          <p:nvPr/>
        </p:nvSpPr>
        <p:spPr>
          <a:xfrm>
            <a:off x="4526928" y="3913065"/>
            <a:ext cx="2150347" cy="646331"/>
          </a:xfrm>
          <a:prstGeom prst="rect">
            <a:avLst/>
          </a:prstGeom>
          <a:noFill/>
        </p:spPr>
        <p:txBody>
          <a:bodyPr wrap="square" rtlCol="0">
            <a:spAutoFit/>
          </a:bodyPr>
          <a:lstStyle/>
          <a:p>
            <a:pPr algn="ctr"/>
            <a:r>
              <a:rPr lang="da-DK" dirty="0">
                <a:latin typeface="Trebuchet MS" charset="0"/>
                <a:ea typeface="Trebuchet MS" charset="0"/>
                <a:cs typeface="Trebuchet MS" charset="0"/>
              </a:rPr>
              <a:t>MENTAL</a:t>
            </a:r>
          </a:p>
          <a:p>
            <a:pPr algn="ctr"/>
            <a:r>
              <a:rPr lang="da-DK" dirty="0">
                <a:latin typeface="Trebuchet MS" charset="0"/>
                <a:ea typeface="Trebuchet MS" charset="0"/>
                <a:cs typeface="Trebuchet MS" charset="0"/>
              </a:rPr>
              <a:t>FITNESS</a:t>
            </a:r>
          </a:p>
        </p:txBody>
      </p:sp>
    </p:spTree>
    <p:extLst>
      <p:ext uri="{BB962C8B-B14F-4D97-AF65-F5344CB8AC3E}">
        <p14:creationId xmlns:p14="http://schemas.microsoft.com/office/powerpoint/2010/main" val="748593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19C5020-B5E7-4011-9BA7-1CA9A8714854}"/>
              </a:ext>
            </a:extLst>
          </p:cNvPr>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a:solidFill>
                  <a:schemeClr val="bg1"/>
                </a:solidFill>
                <a:latin typeface="Aller" panose="02000803040000020004" pitchFamily="2" charset="0"/>
              </a:rPr>
              <a:t>Sales Mindset 2: </a:t>
            </a:r>
            <a:r>
              <a:rPr lang="en-US" dirty="0" err="1">
                <a:solidFill>
                  <a:srgbClr val="FF8700"/>
                </a:solidFill>
                <a:latin typeface="Aller" panose="02000803040000020004" pitchFamily="2" charset="0"/>
              </a:rPr>
              <a:t>Drijfveren</a:t>
            </a:r>
            <a:r>
              <a:rPr lang="en-US" dirty="0">
                <a:solidFill>
                  <a:schemeClr val="bg1"/>
                </a:solidFill>
                <a:latin typeface="Aller" panose="02000803040000020004" pitchFamily="2" charset="0"/>
              </a:rPr>
              <a:t> (Dr. Clare Graves)</a:t>
            </a:r>
          </a:p>
        </p:txBody>
      </p:sp>
      <p:cxnSp>
        <p:nvCxnSpPr>
          <p:cNvPr id="57" name="Straight Connector 56">
            <a:extLst>
              <a:ext uri="{FF2B5EF4-FFF2-40B4-BE49-F238E27FC236}">
                <a16:creationId xmlns:a16="http://schemas.microsoft.com/office/drawing/2014/main" id="{2D43E0EA-0A75-4497-886A-AA40BD9AC8E1}"/>
              </a:ext>
            </a:extLst>
          </p:cNvPr>
          <p:cNvCxnSpPr>
            <a:cxnSpLocks/>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804528"/>
            <a:ext cx="817118" cy="300082"/>
            <a:chOff x="11043849" y="6325837"/>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415594" y="6325837"/>
              <a:ext cx="206936"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5</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pic>
        <p:nvPicPr>
          <p:cNvPr id="20" name="Picture 19" descr="Chart, diagram&#10;&#10;Description automatically generated">
            <a:extLst>
              <a:ext uri="{FF2B5EF4-FFF2-40B4-BE49-F238E27FC236}">
                <a16:creationId xmlns:a16="http://schemas.microsoft.com/office/drawing/2014/main" id="{C6F492F8-509D-426A-A29E-477B6AB3D910}"/>
              </a:ext>
            </a:extLst>
          </p:cNvPr>
          <p:cNvPicPr>
            <a:picLocks noChangeAspect="1"/>
          </p:cNvPicPr>
          <p:nvPr/>
        </p:nvPicPr>
        <p:blipFill rotWithShape="1">
          <a:blip r:embed="rId6"/>
          <a:srcRect b="14940"/>
          <a:stretch/>
        </p:blipFill>
        <p:spPr>
          <a:xfrm>
            <a:off x="2470758" y="2134744"/>
            <a:ext cx="5514549" cy="2654812"/>
          </a:xfrm>
          <a:prstGeom prst="rect">
            <a:avLst/>
          </a:prstGeom>
        </p:spPr>
      </p:pic>
      <p:sp>
        <p:nvSpPr>
          <p:cNvPr id="21" name="TextBox 10">
            <a:extLst>
              <a:ext uri="{FF2B5EF4-FFF2-40B4-BE49-F238E27FC236}">
                <a16:creationId xmlns:a16="http://schemas.microsoft.com/office/drawing/2014/main" id="{52AC24AD-C34D-49C7-A192-C6EA9BD9FF2B}"/>
              </a:ext>
            </a:extLst>
          </p:cNvPr>
          <p:cNvSpPr txBox="1"/>
          <p:nvPr/>
        </p:nvSpPr>
        <p:spPr>
          <a:xfrm>
            <a:off x="-188843" y="1511469"/>
            <a:ext cx="9541565" cy="353943"/>
          </a:xfrm>
          <a:prstGeom prst="rect">
            <a:avLst/>
          </a:prstGeom>
          <a:noFill/>
        </p:spPr>
        <p:txBody>
          <a:bodyPr wrap="square" rtlCol="0">
            <a:spAutoFit/>
          </a:bodyPr>
          <a:lstStyle/>
          <a:p>
            <a:pPr algn="ctr"/>
            <a:r>
              <a:rPr lang="nl-NL" sz="1700" dirty="0">
                <a:latin typeface="Trebuchet MS" charset="0"/>
                <a:ea typeface="Trebuchet MS" charset="0"/>
                <a:cs typeface="Trebuchet MS" charset="0"/>
              </a:rPr>
              <a:t>Hoe willen de sales mensen gemotiveerd worden, en wanneer gaan de hakken in het zand?</a:t>
            </a:r>
          </a:p>
        </p:txBody>
      </p:sp>
    </p:spTree>
    <p:extLst>
      <p:ext uri="{BB962C8B-B14F-4D97-AF65-F5344CB8AC3E}">
        <p14:creationId xmlns:p14="http://schemas.microsoft.com/office/powerpoint/2010/main" val="128222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157774"/>
            <a:ext cx="8251651" cy="994172"/>
          </a:xfrm>
        </p:spPr>
        <p:txBody>
          <a:bodyPr>
            <a:normAutofit/>
          </a:bodyPr>
          <a:lstStyle/>
          <a:p>
            <a:r>
              <a:rPr lang="en-US" dirty="0">
                <a:solidFill>
                  <a:schemeClr val="bg1"/>
                </a:solidFill>
                <a:latin typeface="Aller" panose="02000803040000020004" pitchFamily="2" charset="0"/>
              </a:rPr>
              <a:t>Sales Mindset 3: De 5 </a:t>
            </a:r>
            <a:r>
              <a:rPr lang="en-US" dirty="0">
                <a:solidFill>
                  <a:srgbClr val="FF8700"/>
                </a:solidFill>
                <a:latin typeface="Aller" panose="02000803040000020004" pitchFamily="2" charset="0"/>
              </a:rPr>
              <a:t>Sales Attitudes</a:t>
            </a: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804528"/>
            <a:ext cx="817118" cy="300082"/>
            <a:chOff x="11043849" y="6325837"/>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415594" y="6325837"/>
              <a:ext cx="206936"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6</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pic>
        <p:nvPicPr>
          <p:cNvPr id="12" name="Picture 11" descr="Diagram&#10;&#10;Description automatically generated">
            <a:extLst>
              <a:ext uri="{FF2B5EF4-FFF2-40B4-BE49-F238E27FC236}">
                <a16:creationId xmlns:a16="http://schemas.microsoft.com/office/drawing/2014/main" id="{7ACD6045-0E81-419E-8A90-8A885FF803A0}"/>
              </a:ext>
            </a:extLst>
          </p:cNvPr>
          <p:cNvPicPr>
            <a:picLocks noChangeAspect="1"/>
          </p:cNvPicPr>
          <p:nvPr/>
        </p:nvPicPr>
        <p:blipFill>
          <a:blip r:embed="rId6"/>
          <a:stretch>
            <a:fillRect/>
          </a:stretch>
        </p:blipFill>
        <p:spPr>
          <a:xfrm>
            <a:off x="698581" y="1242137"/>
            <a:ext cx="7746838" cy="3007346"/>
          </a:xfrm>
          <a:prstGeom prst="rect">
            <a:avLst/>
          </a:prstGeom>
        </p:spPr>
      </p:pic>
      <p:sp>
        <p:nvSpPr>
          <p:cNvPr id="13" name="TextBox 10">
            <a:extLst>
              <a:ext uri="{FF2B5EF4-FFF2-40B4-BE49-F238E27FC236}">
                <a16:creationId xmlns:a16="http://schemas.microsoft.com/office/drawing/2014/main" id="{53A136A0-12BF-47CB-9D66-1BA50B2B43EB}"/>
              </a:ext>
            </a:extLst>
          </p:cNvPr>
          <p:cNvSpPr txBox="1"/>
          <p:nvPr/>
        </p:nvSpPr>
        <p:spPr>
          <a:xfrm>
            <a:off x="359551" y="4065341"/>
            <a:ext cx="8719170" cy="892552"/>
          </a:xfrm>
          <a:prstGeom prst="rect">
            <a:avLst/>
          </a:prstGeom>
          <a:noFill/>
        </p:spPr>
        <p:txBody>
          <a:bodyPr wrap="square" rtlCol="0">
            <a:spAutoFit/>
          </a:bodyPr>
          <a:lstStyle/>
          <a:p>
            <a:pPr algn="ctr"/>
            <a:r>
              <a:rPr lang="nl-NL" b="1" dirty="0">
                <a:latin typeface="Trebuchet MS" charset="0"/>
                <a:ea typeface="Trebuchet MS" charset="0"/>
                <a:cs typeface="Trebuchet MS" charset="0"/>
              </a:rPr>
              <a:t>50% is gemiddeld. </a:t>
            </a:r>
          </a:p>
          <a:p>
            <a:pPr algn="ctr"/>
            <a:r>
              <a:rPr lang="nl-NL" b="1" dirty="0">
                <a:latin typeface="Trebuchet MS" charset="0"/>
                <a:ea typeface="Trebuchet MS" charset="0"/>
                <a:cs typeface="Trebuchet MS" charset="0"/>
              </a:rPr>
              <a:t>Let op: </a:t>
            </a:r>
            <a:r>
              <a:rPr lang="nl-NL" sz="1600" dirty="0">
                <a:latin typeface="Trebuchet MS" charset="0"/>
                <a:ea typeface="Trebuchet MS" charset="0"/>
                <a:cs typeface="Trebuchet MS" charset="0"/>
              </a:rPr>
              <a:t>er is een te veel en te weinig afhankelijk van de rol!</a:t>
            </a:r>
          </a:p>
          <a:p>
            <a:pPr algn="ctr"/>
            <a:r>
              <a:rPr lang="nl-NL" sz="1600" dirty="0">
                <a:latin typeface="Trebuchet MS" charset="0"/>
                <a:ea typeface="Trebuchet MS" charset="0"/>
                <a:cs typeface="Trebuchet MS" charset="0"/>
              </a:rPr>
              <a:t>Welke attitude is ondersteunend of limiterend aan de ambitie? </a:t>
            </a:r>
          </a:p>
        </p:txBody>
      </p:sp>
    </p:spTree>
    <p:extLst>
      <p:ext uri="{BB962C8B-B14F-4D97-AF65-F5344CB8AC3E}">
        <p14:creationId xmlns:p14="http://schemas.microsoft.com/office/powerpoint/2010/main" val="278999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03E0A20-DDDC-4942-AD98-53973C4168FF}"/>
              </a:ext>
            </a:extLst>
          </p:cNvPr>
          <p:cNvSpPr/>
          <p:nvPr/>
        </p:nvSpPr>
        <p:spPr>
          <a:xfrm>
            <a:off x="5885895" y="1535837"/>
            <a:ext cx="3084103" cy="2960915"/>
          </a:xfrm>
          <a:prstGeom prst="roundRect">
            <a:avLst/>
          </a:prstGeom>
          <a:solidFill>
            <a:schemeClr val="bg1">
              <a:lumMod val="8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222571"/>
            <a:ext cx="8251651" cy="994172"/>
          </a:xfrm>
        </p:spPr>
        <p:txBody>
          <a:bodyPr>
            <a:normAutofit/>
          </a:bodyPr>
          <a:lstStyle/>
          <a:p>
            <a:r>
              <a:rPr lang="en-US" dirty="0">
                <a:solidFill>
                  <a:schemeClr val="bg1"/>
                </a:solidFill>
                <a:latin typeface="Aller" panose="02000803040000020004" pitchFamily="2" charset="0"/>
              </a:rPr>
              <a:t>De 8 Sales </a:t>
            </a:r>
            <a:r>
              <a:rPr lang="en-US" dirty="0" err="1">
                <a:solidFill>
                  <a:schemeClr val="bg1"/>
                </a:solidFill>
                <a:latin typeface="Aller" panose="02000803040000020004" pitchFamily="2" charset="0"/>
              </a:rPr>
              <a:t>vaardigheden</a:t>
            </a:r>
            <a:endParaRPr lang="en-US" dirty="0">
              <a:solidFill>
                <a:schemeClr val="bg1"/>
              </a:solidFill>
              <a:latin typeface="Aller" panose="02000803040000020004" pitchFamily="2" charset="0"/>
            </a:endParaRP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804528"/>
            <a:ext cx="817118" cy="300082"/>
            <a:chOff x="11043849" y="6325837"/>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415594" y="6325837"/>
              <a:ext cx="206936"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7</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pic>
        <p:nvPicPr>
          <p:cNvPr id="14" name="Picture 13" descr="A picture containing table&#10;&#10;Description automatically generated">
            <a:extLst>
              <a:ext uri="{FF2B5EF4-FFF2-40B4-BE49-F238E27FC236}">
                <a16:creationId xmlns:a16="http://schemas.microsoft.com/office/drawing/2014/main" id="{16BA226A-FB37-4173-B11F-3E18C4AD2967}"/>
              </a:ext>
            </a:extLst>
          </p:cNvPr>
          <p:cNvPicPr>
            <a:picLocks noChangeAspect="1"/>
          </p:cNvPicPr>
          <p:nvPr/>
        </p:nvPicPr>
        <p:blipFill rotWithShape="1">
          <a:blip r:embed="rId6"/>
          <a:srcRect t="9350"/>
          <a:stretch/>
        </p:blipFill>
        <p:spPr>
          <a:xfrm>
            <a:off x="1280874" y="1282752"/>
            <a:ext cx="4605021" cy="3860747"/>
          </a:xfrm>
          <a:prstGeom prst="rect">
            <a:avLst/>
          </a:prstGeom>
        </p:spPr>
      </p:pic>
      <p:sp>
        <p:nvSpPr>
          <p:cNvPr id="15" name="TextBox 10">
            <a:extLst>
              <a:ext uri="{FF2B5EF4-FFF2-40B4-BE49-F238E27FC236}">
                <a16:creationId xmlns:a16="http://schemas.microsoft.com/office/drawing/2014/main" id="{CE79DB71-25E2-4ECA-B4CF-3373B520AE5F}"/>
              </a:ext>
            </a:extLst>
          </p:cNvPr>
          <p:cNvSpPr txBox="1"/>
          <p:nvPr/>
        </p:nvSpPr>
        <p:spPr>
          <a:xfrm>
            <a:off x="5977476" y="1634430"/>
            <a:ext cx="2900939" cy="2862322"/>
          </a:xfrm>
          <a:prstGeom prst="rect">
            <a:avLst/>
          </a:prstGeom>
          <a:noFill/>
        </p:spPr>
        <p:txBody>
          <a:bodyPr wrap="square" rtlCol="0">
            <a:spAutoFit/>
          </a:bodyPr>
          <a:lstStyle/>
          <a:p>
            <a:pPr algn="ctr"/>
            <a:r>
              <a:rPr lang="nl-NL" sz="2000" b="1" dirty="0">
                <a:latin typeface="Trebuchet MS" charset="0"/>
                <a:ea typeface="Trebuchet MS" charset="0"/>
                <a:cs typeface="Trebuchet MS" charset="0"/>
              </a:rPr>
              <a:t>&gt; 50%: </a:t>
            </a:r>
            <a:r>
              <a:rPr lang="nl-NL" dirty="0">
                <a:latin typeface="Trebuchet MS" charset="0"/>
                <a:ea typeface="Trebuchet MS" charset="0"/>
                <a:cs typeface="Trebuchet MS" charset="0"/>
              </a:rPr>
              <a:t>goed talent voor ontwikkelen geen bewijs voor praktijk</a:t>
            </a:r>
          </a:p>
          <a:p>
            <a:pPr algn="ctr"/>
            <a:endParaRPr lang="nl-NL" sz="2000" dirty="0">
              <a:latin typeface="Trebuchet MS" charset="0"/>
              <a:ea typeface="Trebuchet MS" charset="0"/>
              <a:cs typeface="Trebuchet MS" charset="0"/>
            </a:endParaRPr>
          </a:p>
          <a:p>
            <a:pPr algn="ctr"/>
            <a:r>
              <a:rPr lang="nl-NL" sz="2000" b="1" dirty="0">
                <a:latin typeface="Trebuchet MS" charset="0"/>
                <a:ea typeface="Trebuchet MS" charset="0"/>
                <a:cs typeface="Trebuchet MS" charset="0"/>
              </a:rPr>
              <a:t>&lt; 50%: </a:t>
            </a:r>
            <a:r>
              <a:rPr lang="nl-NL" dirty="0">
                <a:latin typeface="Trebuchet MS" charset="0"/>
                <a:ea typeface="Trebuchet MS" charset="0"/>
                <a:cs typeface="Trebuchet MS" charset="0"/>
              </a:rPr>
              <a:t>werk aan de winkel </a:t>
            </a:r>
          </a:p>
          <a:p>
            <a:pPr algn="ctr"/>
            <a:endParaRPr lang="nl-NL" sz="2000" dirty="0">
              <a:latin typeface="Trebuchet MS" charset="0"/>
              <a:ea typeface="Trebuchet MS" charset="0"/>
              <a:cs typeface="Trebuchet MS" charset="0"/>
            </a:endParaRPr>
          </a:p>
          <a:p>
            <a:pPr algn="ctr"/>
            <a:r>
              <a:rPr lang="nl-NL" sz="2000" dirty="0">
                <a:latin typeface="Trebuchet MS" charset="0"/>
                <a:ea typeface="Trebuchet MS" charset="0"/>
                <a:cs typeface="Trebuchet MS" charset="0"/>
              </a:rPr>
              <a:t>Welke vaardigheid is relevant?</a:t>
            </a:r>
          </a:p>
        </p:txBody>
      </p:sp>
      <p:pic>
        <p:nvPicPr>
          <p:cNvPr id="16" name="Picture 15">
            <a:extLst>
              <a:ext uri="{FF2B5EF4-FFF2-40B4-BE49-F238E27FC236}">
                <a16:creationId xmlns:a16="http://schemas.microsoft.com/office/drawing/2014/main" id="{319ADED6-E294-4E34-8F2F-3322C9AEB4B9}"/>
              </a:ext>
            </a:extLst>
          </p:cNvPr>
          <p:cNvPicPr>
            <a:picLocks noChangeAspect="1"/>
          </p:cNvPicPr>
          <p:nvPr/>
        </p:nvPicPr>
        <p:blipFill>
          <a:blip r:embed="rId7"/>
          <a:stretch>
            <a:fillRect/>
          </a:stretch>
        </p:blipFill>
        <p:spPr>
          <a:xfrm>
            <a:off x="174002" y="1865311"/>
            <a:ext cx="1081335" cy="2217484"/>
          </a:xfrm>
          <a:prstGeom prst="rect">
            <a:avLst/>
          </a:prstGeom>
        </p:spPr>
      </p:pic>
      <p:cxnSp>
        <p:nvCxnSpPr>
          <p:cNvPr id="4" name="Straight Connector 3">
            <a:extLst>
              <a:ext uri="{FF2B5EF4-FFF2-40B4-BE49-F238E27FC236}">
                <a16:creationId xmlns:a16="http://schemas.microsoft.com/office/drawing/2014/main" id="{C640B4D4-3F1E-483C-8694-B1A10D3329EB}"/>
              </a:ext>
            </a:extLst>
          </p:cNvPr>
          <p:cNvCxnSpPr>
            <a:cxnSpLocks/>
          </p:cNvCxnSpPr>
          <p:nvPr/>
        </p:nvCxnSpPr>
        <p:spPr>
          <a:xfrm>
            <a:off x="7270812" y="2681056"/>
            <a:ext cx="482125" cy="0"/>
          </a:xfrm>
          <a:prstGeom prst="line">
            <a:avLst/>
          </a:prstGeom>
          <a:ln w="38100">
            <a:solidFill>
              <a:srgbClr val="FF87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E3371975-42E9-44E6-9379-E080FC767E2C}"/>
              </a:ext>
            </a:extLst>
          </p:cNvPr>
          <p:cNvCxnSpPr>
            <a:cxnSpLocks/>
          </p:cNvCxnSpPr>
          <p:nvPr/>
        </p:nvCxnSpPr>
        <p:spPr>
          <a:xfrm>
            <a:off x="7270812" y="3632446"/>
            <a:ext cx="482125" cy="0"/>
          </a:xfrm>
          <a:prstGeom prst="line">
            <a:avLst/>
          </a:prstGeom>
          <a:ln w="38100">
            <a:solidFill>
              <a:srgbClr val="FF87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0269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784070B-B2A6-EC42-BDE2-30B36A1C652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216742"/>
            <a:ext cx="2783195" cy="3926758"/>
          </a:xfrm>
          <a:prstGeom prst="rect">
            <a:avLst/>
          </a:prstGeom>
        </p:spPr>
      </p:pic>
      <p:sp>
        <p:nvSpPr>
          <p:cNvPr id="52" name="Rectangle 51">
            <a:extLst>
              <a:ext uri="{FF2B5EF4-FFF2-40B4-BE49-F238E27FC236}">
                <a16:creationId xmlns:a16="http://schemas.microsoft.com/office/drawing/2014/main" id="{B19C5020-B5E7-4011-9BA7-1CA9A8714854}"/>
              </a:ext>
            </a:extLst>
          </p:cNvPr>
          <p:cNvSpPr>
            <a:spLocks noGrp="1" noRot="1" noMove="1" noResize="1" noEditPoints="1" noAdjustHandles="1" noChangeArrowheads="1" noChangeShapeType="1"/>
          </p:cNvSpPr>
          <p:nvPr/>
        </p:nvSpPr>
        <p:spPr>
          <a:xfrm>
            <a:off x="1" y="0"/>
            <a:ext cx="9144000" cy="1242137"/>
          </a:xfrm>
          <a:prstGeom prst="rect">
            <a:avLst/>
          </a:prstGeom>
          <a:solidFill>
            <a:srgbClr val="474747"/>
          </a:solidFill>
          <a:ln w="57150">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srgbClr val="FF8700"/>
              </a:solidFill>
              <a:latin typeface="Calibri" panose="020F0502020204030204"/>
            </a:endParaRPr>
          </a:p>
        </p:txBody>
      </p:sp>
      <p:sp>
        <p:nvSpPr>
          <p:cNvPr id="40" name="Title 1">
            <a:extLst>
              <a:ext uri="{FF2B5EF4-FFF2-40B4-BE49-F238E27FC236}">
                <a16:creationId xmlns:a16="http://schemas.microsoft.com/office/drawing/2014/main" id="{11301A2E-8D43-4CE0-B2B0-354AF811978D}"/>
              </a:ext>
            </a:extLst>
          </p:cNvPr>
          <p:cNvSpPr>
            <a:spLocks noGrp="1"/>
          </p:cNvSpPr>
          <p:nvPr>
            <p:ph type="title"/>
          </p:nvPr>
        </p:nvSpPr>
        <p:spPr>
          <a:xfrm>
            <a:off x="548261" y="222571"/>
            <a:ext cx="8251651" cy="994172"/>
          </a:xfrm>
        </p:spPr>
        <p:txBody>
          <a:bodyPr>
            <a:normAutofit/>
          </a:bodyPr>
          <a:lstStyle/>
          <a:p>
            <a:r>
              <a:rPr lang="en-US" dirty="0">
                <a:solidFill>
                  <a:schemeClr val="bg1"/>
                </a:solidFill>
                <a:latin typeface="Aller" panose="02000803040000020004" pitchFamily="2" charset="0"/>
              </a:rPr>
              <a:t>De FMCG Case</a:t>
            </a:r>
          </a:p>
        </p:txBody>
      </p:sp>
      <p:cxnSp>
        <p:nvCxnSpPr>
          <p:cNvPr id="57" name="Straight Connector 56">
            <a:extLst>
              <a:ext uri="{FF2B5EF4-FFF2-40B4-BE49-F238E27FC236}">
                <a16:creationId xmlns:a16="http://schemas.microsoft.com/office/drawing/2014/main" id="{2D43E0EA-0A75-4497-886A-AA40BD9AC8E1}"/>
              </a:ext>
            </a:extLst>
          </p:cNvPr>
          <p:cNvCxnSpPr>
            <a:cxnSpLocks noGrp="1" noRot="1" noMove="1" noResize="1" noEditPoints="1" noAdjustHandles="1" noChangeArrowheads="1" noChangeShapeType="1"/>
          </p:cNvCxnSpPr>
          <p:nvPr/>
        </p:nvCxnSpPr>
        <p:spPr>
          <a:xfrm>
            <a:off x="607767" y="1142745"/>
            <a:ext cx="371615" cy="0"/>
          </a:xfrm>
          <a:prstGeom prst="line">
            <a:avLst/>
          </a:prstGeom>
          <a:ln w="57150">
            <a:solidFill>
              <a:srgbClr val="FF87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F7A5673-3969-43F3-9808-DD1B54CAE715}"/>
              </a:ext>
            </a:extLst>
          </p:cNvPr>
          <p:cNvGrpSpPr/>
          <p:nvPr/>
        </p:nvGrpSpPr>
        <p:grpSpPr>
          <a:xfrm>
            <a:off x="8261603" y="4804528"/>
            <a:ext cx="817118" cy="300082"/>
            <a:chOff x="11043849" y="6325837"/>
            <a:chExt cx="1089491" cy="400109"/>
          </a:xfrm>
        </p:grpSpPr>
        <p:pic>
          <p:nvPicPr>
            <p:cNvPr id="54" name="Graphic 53" descr="Circle with left arrow with solid fill">
              <a:extLst>
                <a:ext uri="{FF2B5EF4-FFF2-40B4-BE49-F238E27FC236}">
                  <a16:creationId xmlns:a16="http://schemas.microsoft.com/office/drawing/2014/main" id="{D94094A4-CC12-4B18-8CBC-C9E02E0E33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3849" y="6325838"/>
              <a:ext cx="371745" cy="371745"/>
            </a:xfrm>
            <a:prstGeom prst="rect">
              <a:avLst/>
            </a:prstGeom>
          </p:spPr>
        </p:pic>
        <p:pic>
          <p:nvPicPr>
            <p:cNvPr id="55" name="Graphic 54" descr="Circle with left arrow with solid fill">
              <a:extLst>
                <a:ext uri="{FF2B5EF4-FFF2-40B4-BE49-F238E27FC236}">
                  <a16:creationId xmlns:a16="http://schemas.microsoft.com/office/drawing/2014/main" id="{4C393224-EC3D-4C22-B134-9B50BF9806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761595" y="6325837"/>
              <a:ext cx="371745" cy="371745"/>
            </a:xfrm>
            <a:prstGeom prst="rect">
              <a:avLst/>
            </a:prstGeom>
          </p:spPr>
        </p:pic>
        <p:sp>
          <p:nvSpPr>
            <p:cNvPr id="56" name="TextBox 55">
              <a:extLst>
                <a:ext uri="{FF2B5EF4-FFF2-40B4-BE49-F238E27FC236}">
                  <a16:creationId xmlns:a16="http://schemas.microsoft.com/office/drawing/2014/main" id="{E5DB4330-7CE4-4D40-BB4A-E21045CD791B}"/>
                </a:ext>
              </a:extLst>
            </p:cNvPr>
            <p:cNvSpPr txBox="1"/>
            <p:nvPr/>
          </p:nvSpPr>
          <p:spPr>
            <a:xfrm>
              <a:off x="11415594" y="6325837"/>
              <a:ext cx="206936" cy="400109"/>
            </a:xfrm>
            <a:prstGeom prst="rect">
              <a:avLst/>
            </a:prstGeom>
            <a:noFill/>
          </p:spPr>
          <p:txBody>
            <a:bodyPr wrap="square" rtlCol="0">
              <a:spAutoFit/>
            </a:bodyPr>
            <a:lstStyle/>
            <a:p>
              <a:pPr defTabSz="685800"/>
              <a:r>
                <a:rPr lang="en-US" sz="1350" b="1" dirty="0">
                  <a:solidFill>
                    <a:srgbClr val="474747"/>
                  </a:solidFill>
                  <a:latin typeface="Trebuchet MS" panose="020B0603020202020204" pitchFamily="34" charset="0"/>
                </a:rPr>
                <a:t>8</a:t>
              </a:r>
            </a:p>
          </p:txBody>
        </p:sp>
      </p:grpSp>
      <p:pic>
        <p:nvPicPr>
          <p:cNvPr id="60" name="Picture 59" descr="Logo&#10;&#10;Description automatically generated">
            <a:extLst>
              <a:ext uri="{FF2B5EF4-FFF2-40B4-BE49-F238E27FC236}">
                <a16:creationId xmlns:a16="http://schemas.microsoft.com/office/drawing/2014/main" id="{E7E7C4E0-C0BD-49B5-8844-C3512F155FA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977" b="90698" l="2316" r="97436">
                        <a14:foregroundMark x1="3143" y1="52326" x2="3143" y2="52326"/>
                        <a14:foregroundMark x1="10256" y1="47674" x2="10256" y2="47674"/>
                        <a14:foregroundMark x1="8189" y1="90698" x2="8189" y2="90698"/>
                        <a14:foregroundMark x1="27626" y1="52326" x2="27626" y2="52326"/>
                        <a14:foregroundMark x1="8933" y1="6977" x2="8933" y2="6977"/>
                        <a14:foregroundMark x1="2316" y1="28682" x2="2316" y2="28682"/>
                        <a14:foregroundMark x1="9595" y1="47287" x2="9595" y2="47287"/>
                        <a14:foregroundMark x1="37800" y1="45349" x2="37800" y2="45349"/>
                        <a14:foregroundMark x1="43259" y1="28682" x2="43259" y2="28682"/>
                        <a14:foregroundMark x1="51696" y1="51550" x2="51696" y2="51550"/>
                        <a14:foregroundMark x1="59140" y1="48450" x2="59140" y2="48450"/>
                        <a14:foregroundMark x1="67742" y1="31783" x2="67742" y2="31783"/>
                        <a14:foregroundMark x1="76344" y1="43023" x2="76344" y2="43023"/>
                        <a14:foregroundMark x1="82465" y1="59690" x2="82465" y2="59690"/>
                        <a14:foregroundMark x1="93466" y1="52326" x2="93466" y2="52326"/>
                        <a14:foregroundMark x1="97436" y1="46124" x2="97436" y2="46124"/>
                        <a14:foregroundMark x1="97436" y1="46124" x2="97436" y2="46124"/>
                        <a14:foregroundMark x1="93466" y1="53488" x2="93466" y2="53488"/>
                        <a14:foregroundMark x1="10505" y1="46124" x2="10505" y2="46124"/>
                        <a14:foregroundMark x1="10505" y1="46124" x2="10505" y2="46124"/>
                        <a14:foregroundMark x1="68817" y1="47287" x2="68817" y2="47287"/>
                        <a14:foregroundMark x1="68817" y1="47287" x2="68817" y2="47287"/>
                      </a14:backgroundRemoval>
                    </a14:imgEffect>
                  </a14:imgLayer>
                </a14:imgProps>
              </a:ext>
              <a:ext uri="{28A0092B-C50C-407E-A947-70E740481C1C}">
                <a14:useLocalDpi xmlns:a14="http://schemas.microsoft.com/office/drawing/2010/main" val="0"/>
              </a:ext>
            </a:extLst>
          </a:blip>
          <a:stretch>
            <a:fillRect/>
          </a:stretch>
        </p:blipFill>
        <p:spPr>
          <a:xfrm>
            <a:off x="8261603" y="4621101"/>
            <a:ext cx="792659" cy="169153"/>
          </a:xfrm>
          <a:prstGeom prst="rect">
            <a:avLst/>
          </a:prstGeom>
        </p:spPr>
      </p:pic>
      <p:sp>
        <p:nvSpPr>
          <p:cNvPr id="17" name="Content Placeholder 2">
            <a:extLst>
              <a:ext uri="{FF2B5EF4-FFF2-40B4-BE49-F238E27FC236}">
                <a16:creationId xmlns:a16="http://schemas.microsoft.com/office/drawing/2014/main" id="{76A36264-1241-DA40-AAED-37498D472EDA}"/>
              </a:ext>
            </a:extLst>
          </p:cNvPr>
          <p:cNvSpPr txBox="1">
            <a:spLocks/>
          </p:cNvSpPr>
          <p:nvPr/>
        </p:nvSpPr>
        <p:spPr>
          <a:xfrm>
            <a:off x="3000643" y="1299188"/>
            <a:ext cx="5938673" cy="433444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20000"/>
              </a:lnSpc>
              <a:buSzPct val="150000"/>
              <a:buBlip>
                <a:blip r:embed="rId7"/>
              </a:buBlip>
            </a:pPr>
            <a:r>
              <a:rPr lang="nl-NL" sz="1200" dirty="0"/>
              <a:t> Een Salesmanager heeft 3 vacatures in zijn team van 20 accountmanagers.</a:t>
            </a:r>
          </a:p>
          <a:p>
            <a:pPr>
              <a:lnSpc>
                <a:spcPct val="120000"/>
              </a:lnSpc>
              <a:buSzPct val="150000"/>
              <a:buBlip>
                <a:blip r:embed="rId7"/>
              </a:buBlip>
            </a:pPr>
            <a:r>
              <a:rPr lang="nl-NL" sz="1200" dirty="0"/>
              <a:t> Op korte termijn zullen de vacatures niet worden ingevuld, en de commercieel directeur vraagt zich af hoe de ambitieuze doelstelling om komend jaar 5% EBIT verbetering te realiseren, alsnog kan worden gehaald.</a:t>
            </a:r>
          </a:p>
          <a:p>
            <a:pPr>
              <a:lnSpc>
                <a:spcPct val="120000"/>
              </a:lnSpc>
              <a:buSzPct val="150000"/>
              <a:buBlip>
                <a:blip r:embed="rId7"/>
              </a:buBlip>
            </a:pPr>
            <a:r>
              <a:rPr lang="nl-NL" sz="1200" dirty="0"/>
              <a:t> Alle 16 accountmanagers hebben het SalesStep assessment ingevuld.</a:t>
            </a:r>
          </a:p>
          <a:p>
            <a:pPr>
              <a:lnSpc>
                <a:spcPct val="120000"/>
              </a:lnSpc>
              <a:buSzPct val="150000"/>
              <a:buBlip>
                <a:blip r:embed="rId7"/>
              </a:buBlip>
            </a:pPr>
            <a:r>
              <a:rPr lang="nl-NL" sz="1200" dirty="0"/>
              <a:t> 1 kandidaat voor de accountmanager rol heeft een SalesStep ingevuld</a:t>
            </a:r>
          </a:p>
          <a:p>
            <a:pPr>
              <a:lnSpc>
                <a:spcPct val="120000"/>
              </a:lnSpc>
              <a:buSzPct val="150000"/>
              <a:buBlip>
                <a:blip r:embed="rId7"/>
              </a:buBlip>
            </a:pPr>
            <a:r>
              <a:rPr lang="nl-NL" sz="1200" dirty="0"/>
              <a:t> Er is een TeamViewer analyse gemaakt van het team (presentatie)</a:t>
            </a:r>
          </a:p>
          <a:p>
            <a:pPr marL="0" indent="0">
              <a:lnSpc>
                <a:spcPct val="120000"/>
              </a:lnSpc>
              <a:buSzPct val="150000"/>
              <a:buNone/>
            </a:pPr>
            <a:endParaRPr lang="nl-NL" sz="1400" dirty="0"/>
          </a:p>
          <a:p>
            <a:pPr marL="0" indent="0">
              <a:lnSpc>
                <a:spcPct val="120000"/>
              </a:lnSpc>
              <a:buSzPct val="150000"/>
              <a:buNone/>
            </a:pPr>
            <a:r>
              <a:rPr lang="nl-NL" sz="1400" b="1" dirty="0"/>
              <a:t>OPDRACHT:</a:t>
            </a:r>
          </a:p>
          <a:p>
            <a:pPr>
              <a:lnSpc>
                <a:spcPct val="120000"/>
              </a:lnSpc>
              <a:buSzPct val="150000"/>
            </a:pPr>
            <a:r>
              <a:rPr lang="nl-NL" sz="1400" dirty="0"/>
              <a:t>Schrijf op 1 A4, aanbevelingen om de gevraagde EBIT (marge) verbetering uit het bestaande team te halen. (Wat doe je wel, en wat doe je niet?)</a:t>
            </a:r>
          </a:p>
          <a:p>
            <a:pPr marL="0" indent="0" algn="ctr">
              <a:lnSpc>
                <a:spcPct val="120000"/>
              </a:lnSpc>
              <a:buSzPct val="150000"/>
              <a:buNone/>
            </a:pPr>
            <a:endParaRPr lang="nl-NL" sz="1400" i="1" dirty="0"/>
          </a:p>
          <a:p>
            <a:pPr marL="0" indent="0" algn="ctr">
              <a:lnSpc>
                <a:spcPct val="120000"/>
              </a:lnSpc>
              <a:buSzPct val="150000"/>
              <a:buNone/>
            </a:pPr>
            <a:r>
              <a:rPr lang="nl-NL" sz="1200" i="1" dirty="0"/>
              <a:t>Uit te werken in groepen van 4-5 onder begeleiding van onze facilitators: </a:t>
            </a:r>
          </a:p>
          <a:p>
            <a:pPr marL="0" indent="0" algn="ctr">
              <a:lnSpc>
                <a:spcPct val="120000"/>
              </a:lnSpc>
              <a:buSzPct val="150000"/>
              <a:buNone/>
            </a:pPr>
            <a:r>
              <a:rPr lang="nl-NL" sz="1200" i="1" dirty="0"/>
              <a:t>Sten, Sabine, </a:t>
            </a:r>
            <a:r>
              <a:rPr lang="nl-NL" sz="1200" i="1" dirty="0" err="1"/>
              <a:t>Ralitsa</a:t>
            </a:r>
            <a:r>
              <a:rPr lang="nl-NL" sz="1200" i="1" dirty="0"/>
              <a:t>, Jan-Kees en Sten.</a:t>
            </a:r>
          </a:p>
        </p:txBody>
      </p:sp>
    </p:spTree>
    <p:extLst>
      <p:ext uri="{BB962C8B-B14F-4D97-AF65-F5344CB8AC3E}">
        <p14:creationId xmlns:p14="http://schemas.microsoft.com/office/powerpoint/2010/main" val="2315400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sitting at a table looking at a computer&#10;&#10;Description automatically generated with medium confidence">
            <a:extLst>
              <a:ext uri="{FF2B5EF4-FFF2-40B4-BE49-F238E27FC236}">
                <a16:creationId xmlns:a16="http://schemas.microsoft.com/office/drawing/2014/main" id="{741E9D1F-B4AA-417B-A1A5-5C583D568749}"/>
              </a:ext>
            </a:extLst>
          </p:cNvPr>
          <p:cNvPicPr>
            <a:picLocks noGrp="1" noRot="1" noChangeAspect="1" noMove="1" noResize="1" noEditPoints="1" noAdjustHandles="1" noChangeArrowheads="1" noChangeShapeType="1" noCrop="1"/>
          </p:cNvPicPr>
          <p:nvPr/>
        </p:nvPicPr>
        <p:blipFill rotWithShape="1">
          <a:blip r:embed="rId2">
            <a:alphaModFix amt="50000"/>
            <a:extLst>
              <a:ext uri="{28A0092B-C50C-407E-A947-70E740481C1C}">
                <a14:useLocalDpi xmlns:a14="http://schemas.microsoft.com/office/drawing/2010/main" val="0"/>
              </a:ext>
            </a:extLst>
          </a:blip>
          <a:srcRect t="15604"/>
          <a:stretch/>
        </p:blipFill>
        <p:spPr>
          <a:xfrm>
            <a:off x="0" y="0"/>
            <a:ext cx="9144000" cy="5143500"/>
          </a:xfrm>
          <a:prstGeom prst="rect">
            <a:avLst/>
          </a:prstGeom>
          <a:solidFill>
            <a:srgbClr val="474747"/>
          </a:solidFill>
        </p:spPr>
      </p:pic>
      <p:sp>
        <p:nvSpPr>
          <p:cNvPr id="10" name="Title 1">
            <a:extLst>
              <a:ext uri="{FF2B5EF4-FFF2-40B4-BE49-F238E27FC236}">
                <a16:creationId xmlns:a16="http://schemas.microsoft.com/office/drawing/2014/main" id="{80EEE4A7-FAF4-469E-81D2-AC8C9AC919D0}"/>
              </a:ext>
            </a:extLst>
          </p:cNvPr>
          <p:cNvSpPr txBox="1">
            <a:spLocks/>
          </p:cNvSpPr>
          <p:nvPr/>
        </p:nvSpPr>
        <p:spPr>
          <a:xfrm>
            <a:off x="659238" y="3335789"/>
            <a:ext cx="8251651" cy="994172"/>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solidFill>
                  <a:schemeClr val="bg1"/>
                </a:solidFill>
                <a:latin typeface="Aller" panose="02000803040000020004" pitchFamily="2" charset="0"/>
              </a:rPr>
              <a:t>De Teamviewer Resultaten FMCG Case</a:t>
            </a:r>
            <a:endParaRPr lang="en-US" dirty="0">
              <a:solidFill>
                <a:schemeClr val="bg1"/>
              </a:solidFill>
              <a:latin typeface="Aller" panose="02000803040000020004" pitchFamily="2" charset="0"/>
            </a:endParaRPr>
          </a:p>
        </p:txBody>
      </p:sp>
      <p:pic>
        <p:nvPicPr>
          <p:cNvPr id="12" name="Picture 11" descr="A picture containing text, clipart&#10;&#10;Description automatically generated">
            <a:extLst>
              <a:ext uri="{FF2B5EF4-FFF2-40B4-BE49-F238E27FC236}">
                <a16:creationId xmlns:a16="http://schemas.microsoft.com/office/drawing/2014/main" id="{FBA94E53-71B3-4130-AC25-121AE0BE025A}"/>
              </a:ext>
            </a:extLst>
          </p:cNvPr>
          <p:cNvPicPr/>
          <p:nvPr/>
        </p:nvPicPr>
        <p:blipFill>
          <a:blip r:embed="rId3">
            <a:extLst>
              <a:ext uri="{28A0092B-C50C-407E-A947-70E740481C1C}">
                <a14:useLocalDpi xmlns:a14="http://schemas.microsoft.com/office/drawing/2010/main" val="0"/>
              </a:ext>
            </a:extLst>
          </a:blip>
          <a:stretch>
            <a:fillRect/>
          </a:stretch>
        </p:blipFill>
        <p:spPr>
          <a:xfrm>
            <a:off x="1899426" y="1901213"/>
            <a:ext cx="5528027" cy="1175106"/>
          </a:xfrm>
          <a:prstGeom prst="rect">
            <a:avLst/>
          </a:prstGeom>
        </p:spPr>
      </p:pic>
    </p:spTree>
    <p:extLst>
      <p:ext uri="{BB962C8B-B14F-4D97-AF65-F5344CB8AC3E}">
        <p14:creationId xmlns:p14="http://schemas.microsoft.com/office/powerpoint/2010/main" val="2445059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45527</TotalTime>
  <Words>3390</Words>
  <Application>Microsoft Office PowerPoint</Application>
  <PresentationFormat>Diavoorstelling (16:9)</PresentationFormat>
  <Paragraphs>292</Paragraphs>
  <Slides>31</Slides>
  <Notes>3</Notes>
  <HiddenSlides>2</HiddenSlides>
  <MMClips>1</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31</vt:i4>
      </vt:variant>
    </vt:vector>
  </HeadingPairs>
  <TitlesOfParts>
    <vt:vector size="38" baseType="lpstr">
      <vt:lpstr>Aller</vt:lpstr>
      <vt:lpstr>Arial</vt:lpstr>
      <vt:lpstr>Calibri</vt:lpstr>
      <vt:lpstr>Calibri Light</vt:lpstr>
      <vt:lpstr>Trebuchet MS</vt:lpstr>
      <vt:lpstr>Office Theme</vt:lpstr>
      <vt:lpstr>1_Office Theme</vt:lpstr>
      <vt:lpstr>Introductie SalesStep –Douglas Huissen</vt:lpstr>
      <vt:lpstr>PowerPoint-presentatie</vt:lpstr>
      <vt:lpstr>PowerPoint-presentatie</vt:lpstr>
      <vt:lpstr>Sales Mindset 1: De 4 essentiële Sales Drives</vt:lpstr>
      <vt:lpstr>Sales Mindset 2: Drijfveren (Dr. Clare Graves)</vt:lpstr>
      <vt:lpstr>Sales Mindset 3: De 5 Sales Attitudes</vt:lpstr>
      <vt:lpstr>De 8 Sales vaardigheden</vt:lpstr>
      <vt:lpstr>De FMCG Case</vt:lpstr>
      <vt:lpstr>PowerPoint-presentatie</vt:lpstr>
      <vt:lpstr>FMCG TeamViewer inzichten: Complete data set </vt:lpstr>
      <vt:lpstr>Resultaten Sales Drives FMCG case</vt:lpstr>
      <vt:lpstr>Teamviewer FMCG – Sales Drives</vt:lpstr>
      <vt:lpstr>Resultaten Drijfveren FMCG AM-team </vt:lpstr>
      <vt:lpstr>Teamviewer FMCG Drijfveren</vt:lpstr>
      <vt:lpstr>Sales Attitudes</vt:lpstr>
      <vt:lpstr>Sales Attitudes</vt:lpstr>
      <vt:lpstr>Sales vaardigheden</vt:lpstr>
      <vt:lpstr>Teamviewer Sales Vaardigheden</vt:lpstr>
      <vt:lpstr>Case opdracht:</vt:lpstr>
      <vt:lpstr>PowerPoint-presentatie</vt:lpstr>
      <vt:lpstr>Definities van de competenties</vt:lpstr>
      <vt:lpstr>Definities van de competenties</vt:lpstr>
      <vt:lpstr>Definities van de competenties</vt:lpstr>
      <vt:lpstr>Definities van de competenties</vt:lpstr>
      <vt:lpstr>Definities van de competenties</vt:lpstr>
      <vt:lpstr>Definities van de competenties</vt:lpstr>
      <vt:lpstr>Definities van de competenties</vt:lpstr>
      <vt:lpstr>Definities van de competenties</vt:lpstr>
      <vt:lpstr>Contact</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p.vankoert@assistns.nl</cp:lastModifiedBy>
  <cp:revision>242</cp:revision>
  <cp:lastPrinted>2022-05-17T16:35:15Z</cp:lastPrinted>
  <dcterms:created xsi:type="dcterms:W3CDTF">2010-04-12T23:12:02Z</dcterms:created>
  <dcterms:modified xsi:type="dcterms:W3CDTF">2022-06-02T15:27:22Z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